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Lst>
  <p:sldSz cx="14630400" cy="8229600"/>
  <p:notesSz cx="8229600" cy="14630400"/>
  <p:embeddedFontLst>
    <p:embeddedFont>
      <p:font typeface="Barlow" panose="00000500000000000000" pitchFamily="2" charset="0"/>
      <p:regular r:id="rId15"/>
    </p:embeddedFont>
    <p:embeddedFont>
      <p:font typeface="Spline Sans"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78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021256" y="0"/>
            <a:ext cx="6609144" cy="8229600"/>
          </a:xfrm>
          <a:prstGeom prst="rect">
            <a:avLst/>
          </a:prstGeom>
        </p:spPr>
      </p:pic>
      <p:sp>
        <p:nvSpPr>
          <p:cNvPr id="3" name="Text 0"/>
          <p:cNvSpPr/>
          <p:nvPr/>
        </p:nvSpPr>
        <p:spPr>
          <a:xfrm>
            <a:off x="366326" y="306470"/>
            <a:ext cx="7415927" cy="1892618"/>
          </a:xfrm>
          <a:prstGeom prst="rect">
            <a:avLst/>
          </a:prstGeom>
          <a:noFill/>
          <a:ln/>
        </p:spPr>
        <p:txBody>
          <a:bodyPr wrap="square" lIns="0" tIns="0" rIns="0" bIns="0" rtlCol="0" anchor="t"/>
          <a:lstStyle/>
          <a:p>
            <a:pPr>
              <a:lnSpc>
                <a:spcPts val="7450"/>
              </a:lnSpc>
            </a:pPr>
            <a:r>
              <a:rPr lang="en-US" sz="5950" b="1" dirty="0">
                <a:solidFill>
                  <a:srgbClr val="F0FCFF"/>
                </a:solidFill>
                <a:latin typeface="Spline Sans" pitchFamily="34" charset="0"/>
                <a:ea typeface="Spline Sans" pitchFamily="34" charset="-122"/>
                <a:cs typeface="Spline Sans" pitchFamily="34" charset="-120"/>
              </a:rPr>
              <a:t>Online Railway Registration System</a:t>
            </a:r>
            <a:endParaRPr lang="en-US" sz="5950" dirty="0"/>
          </a:p>
        </p:txBody>
      </p:sp>
      <p:sp>
        <p:nvSpPr>
          <p:cNvPr id="4" name="Text 1"/>
          <p:cNvSpPr/>
          <p:nvPr/>
        </p:nvSpPr>
        <p:spPr>
          <a:xfrm>
            <a:off x="366326" y="2465306"/>
            <a:ext cx="6242819" cy="1354340"/>
          </a:xfrm>
          <a:prstGeom prst="rect">
            <a:avLst/>
          </a:prstGeom>
          <a:noFill/>
          <a:ln/>
        </p:spPr>
        <p:txBody>
          <a:bodyPr wrap="square" lIns="0" tIns="0" rIns="0" bIns="0" rtlCol="0" anchor="t"/>
          <a:lstStyle/>
          <a:p>
            <a:pPr marL="342900" indent="-342900">
              <a:lnSpc>
                <a:spcPts val="3100"/>
              </a:lnSpc>
              <a:buFont typeface="Wingdings" panose="05000000000000000000" pitchFamily="2" charset="2"/>
              <a:buChar char="v"/>
            </a:pPr>
            <a:r>
              <a:rPr lang="en-US" sz="1900" dirty="0">
                <a:solidFill>
                  <a:srgbClr val="E0E4E6"/>
                </a:solidFill>
                <a:latin typeface="Barlow" pitchFamily="34" charset="0"/>
                <a:ea typeface="Barlow" pitchFamily="34" charset="-122"/>
                <a:cs typeface="Barlow" pitchFamily="34" charset="-120"/>
              </a:rPr>
              <a:t>Welcome to the online railway registration system, a comprehensive platform designed to streamline your railway journey.</a:t>
            </a:r>
            <a:endParaRPr lang="en-US" sz="1900" dirty="0"/>
          </a:p>
        </p:txBody>
      </p:sp>
      <p:sp>
        <p:nvSpPr>
          <p:cNvPr id="5" name="TextBox 4">
            <a:extLst>
              <a:ext uri="{FF2B5EF4-FFF2-40B4-BE49-F238E27FC236}">
                <a16:creationId xmlns:a16="http://schemas.microsoft.com/office/drawing/2014/main" id="{ED730DBA-6B1E-EB86-9EAA-C1B4A736F859}"/>
              </a:ext>
            </a:extLst>
          </p:cNvPr>
          <p:cNvSpPr txBox="1"/>
          <p:nvPr/>
        </p:nvSpPr>
        <p:spPr>
          <a:xfrm>
            <a:off x="366326" y="6415385"/>
            <a:ext cx="6509035"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rPr>
              <a:t>N . </a:t>
            </a:r>
            <a:r>
              <a:rPr lang="en-IN" dirty="0" err="1">
                <a:solidFill>
                  <a:schemeClr val="bg1"/>
                </a:solidFill>
              </a:rPr>
              <a:t>Samith</a:t>
            </a:r>
            <a:r>
              <a:rPr lang="en-IN" dirty="0">
                <a:solidFill>
                  <a:schemeClr val="bg1"/>
                </a:solidFill>
              </a:rPr>
              <a:t> (192210612)</a:t>
            </a:r>
          </a:p>
          <a:p>
            <a:pPr marL="285750" indent="-285750">
              <a:buFont typeface="Arial" panose="020B0604020202020204" pitchFamily="34" charset="0"/>
              <a:buChar char="•"/>
            </a:pPr>
            <a:r>
              <a:rPr lang="en-IN" dirty="0">
                <a:solidFill>
                  <a:schemeClr val="bg1"/>
                </a:solidFill>
              </a:rPr>
              <a:t>N . Sandhya(192211906)</a:t>
            </a:r>
          </a:p>
        </p:txBody>
      </p:sp>
      <p:sp>
        <p:nvSpPr>
          <p:cNvPr id="7" name="TextBox 6">
            <a:extLst>
              <a:ext uri="{FF2B5EF4-FFF2-40B4-BE49-F238E27FC236}">
                <a16:creationId xmlns:a16="http://schemas.microsoft.com/office/drawing/2014/main" id="{EE806AA3-D832-504F-88D1-8AFB601790D4}"/>
              </a:ext>
            </a:extLst>
          </p:cNvPr>
          <p:cNvSpPr txBox="1"/>
          <p:nvPr/>
        </p:nvSpPr>
        <p:spPr>
          <a:xfrm>
            <a:off x="812374" y="5702296"/>
            <a:ext cx="2319453" cy="369332"/>
          </a:xfrm>
          <a:prstGeom prst="rect">
            <a:avLst/>
          </a:prstGeom>
          <a:noFill/>
        </p:spPr>
        <p:txBody>
          <a:bodyPr wrap="square" rtlCol="0">
            <a:spAutoFit/>
          </a:bodyPr>
          <a:lstStyle/>
          <a:p>
            <a:r>
              <a:rPr lang="en-IN" dirty="0">
                <a:solidFill>
                  <a:schemeClr val="bg1"/>
                </a:solidFill>
              </a:rPr>
              <a:t>Done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5C69AF-097B-6BF3-E285-79779D518627}"/>
              </a:ext>
            </a:extLst>
          </p:cNvPr>
          <p:cNvSpPr txBox="1"/>
          <p:nvPr/>
        </p:nvSpPr>
        <p:spPr>
          <a:xfrm>
            <a:off x="602167" y="468351"/>
            <a:ext cx="7694340" cy="5940088"/>
          </a:xfrm>
          <a:prstGeom prst="rect">
            <a:avLst/>
          </a:prstGeom>
          <a:noFill/>
        </p:spPr>
        <p:txBody>
          <a:bodyPr wrap="square" rtlCol="0">
            <a:spAutoFit/>
          </a:bodyPr>
          <a:lstStyle/>
          <a:p>
            <a:r>
              <a:rPr lang="en-US" sz="5400" b="1" dirty="0">
                <a:solidFill>
                  <a:schemeClr val="bg1"/>
                </a:solidFill>
              </a:rPr>
              <a:t>Ticket Cancellation</a:t>
            </a:r>
          </a:p>
          <a:p>
            <a:endParaRPr lang="en-US" sz="2800" dirty="0">
              <a:solidFill>
                <a:schemeClr val="bg1"/>
              </a:solidFill>
            </a:endParaRPr>
          </a:p>
          <a:p>
            <a:r>
              <a:rPr lang="en-US" sz="2800" dirty="0">
                <a:solidFill>
                  <a:schemeClr val="bg1"/>
                </a:solidFill>
                <a:latin typeface="Barlow" panose="00000500000000000000" pitchFamily="2" charset="0"/>
              </a:rPr>
              <a:t>Users can easily cancel their tickets through the system. They can initiate a cancellation request through their account dashboard or by contacting customer support. </a:t>
            </a:r>
          </a:p>
          <a:p>
            <a:endParaRPr lang="en-US" sz="2800" dirty="0">
              <a:solidFill>
                <a:schemeClr val="bg1"/>
              </a:solidFill>
              <a:latin typeface="Barlow" panose="00000500000000000000" pitchFamily="2" charset="0"/>
            </a:endParaRPr>
          </a:p>
          <a:p>
            <a:r>
              <a:rPr lang="en-US" sz="2800" dirty="0">
                <a:solidFill>
                  <a:schemeClr val="bg1"/>
                </a:solidFill>
                <a:latin typeface="Barlow" panose="00000500000000000000" pitchFamily="2" charset="0"/>
              </a:rPr>
              <a:t>Upon cancellation, the system will process the refund according to the refund policy.</a:t>
            </a:r>
          </a:p>
          <a:p>
            <a:r>
              <a:rPr lang="en-US" sz="2800" dirty="0">
                <a:solidFill>
                  <a:schemeClr val="bg1"/>
                </a:solidFill>
                <a:latin typeface="Barlow" panose="00000500000000000000" pitchFamily="2" charset="0"/>
              </a:rPr>
              <a:t>The refund policy specifies the percentage of the ticket amount that will be refunded based on the time of cancellation.</a:t>
            </a:r>
          </a:p>
          <a:p>
            <a:endParaRPr lang="en-IN" dirty="0"/>
          </a:p>
        </p:txBody>
      </p:sp>
      <p:pic>
        <p:nvPicPr>
          <p:cNvPr id="1026" name="Picture 2">
            <a:extLst>
              <a:ext uri="{FF2B5EF4-FFF2-40B4-BE49-F238E27FC236}">
                <a16:creationId xmlns:a16="http://schemas.microsoft.com/office/drawing/2014/main" id="{0ABADFEE-8061-4E6D-780B-810D10482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857" y="3077737"/>
            <a:ext cx="6247543" cy="51518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444751F-D04B-119E-DBBC-8197B318176C}"/>
              </a:ext>
            </a:extLst>
          </p:cNvPr>
          <p:cNvPicPr>
            <a:picLocks noChangeAspect="1"/>
          </p:cNvPicPr>
          <p:nvPr/>
        </p:nvPicPr>
        <p:blipFill>
          <a:blip r:embed="rId3"/>
          <a:stretch>
            <a:fillRect/>
          </a:stretch>
        </p:blipFill>
        <p:spPr>
          <a:xfrm>
            <a:off x="8382857" y="153655"/>
            <a:ext cx="6247543" cy="2823721"/>
          </a:xfrm>
          <a:prstGeom prst="rect">
            <a:avLst/>
          </a:prstGeom>
        </p:spPr>
      </p:pic>
    </p:spTree>
    <p:extLst>
      <p:ext uri="{BB962C8B-B14F-4D97-AF65-F5344CB8AC3E}">
        <p14:creationId xmlns:p14="http://schemas.microsoft.com/office/powerpoint/2010/main" val="3725886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943332"/>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pitchFamily="34" charset="0"/>
                <a:ea typeface="Spline Sans" pitchFamily="34" charset="-122"/>
                <a:cs typeface="Spline Sans" pitchFamily="34" charset="-120"/>
              </a:rPr>
              <a:t>Conclusion and Future Enhancements</a:t>
            </a:r>
            <a:endParaRPr lang="en-US" sz="4300" dirty="0"/>
          </a:p>
        </p:txBody>
      </p:sp>
      <p:sp>
        <p:nvSpPr>
          <p:cNvPr id="4" name="Shape 1"/>
          <p:cNvSpPr/>
          <p:nvPr/>
        </p:nvSpPr>
        <p:spPr>
          <a:xfrm>
            <a:off x="864037" y="2685217"/>
            <a:ext cx="3584615" cy="4601051"/>
          </a:xfrm>
          <a:prstGeom prst="roundRect">
            <a:avLst>
              <a:gd name="adj" fmla="val 10331"/>
            </a:avLst>
          </a:prstGeom>
          <a:solidFill>
            <a:srgbClr val="0A081B"/>
          </a:solidFill>
          <a:ln w="30480">
            <a:solidFill>
              <a:srgbClr val="16FFBB"/>
            </a:solidFill>
            <a:prstDash val="solid"/>
          </a:ln>
        </p:spPr>
      </p:sp>
      <p:sp>
        <p:nvSpPr>
          <p:cNvPr id="5" name="Text 2"/>
          <p:cNvSpPr/>
          <p:nvPr/>
        </p:nvSpPr>
        <p:spPr>
          <a:xfrm>
            <a:off x="1141333" y="2962513"/>
            <a:ext cx="2743200"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pitchFamily="34" charset="0"/>
                <a:ea typeface="Spline Sans" pitchFamily="34" charset="-122"/>
                <a:cs typeface="Spline Sans" pitchFamily="34" charset="-120"/>
              </a:rPr>
              <a:t>Modernization</a:t>
            </a:r>
            <a:endParaRPr lang="en-US" sz="2150" dirty="0"/>
          </a:p>
        </p:txBody>
      </p:sp>
      <p:sp>
        <p:nvSpPr>
          <p:cNvPr id="6" name="Text 3"/>
          <p:cNvSpPr/>
          <p:nvPr/>
        </p:nvSpPr>
        <p:spPr>
          <a:xfrm>
            <a:off x="1141333" y="3453527"/>
            <a:ext cx="3030022" cy="3555444"/>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online railway registration system provides a modern and efficient approach to managing railway services, revolutionizing the travel experience and empowering users with greater control and convenience.</a:t>
            </a:r>
            <a:endParaRPr lang="en-US" sz="1900" dirty="0"/>
          </a:p>
        </p:txBody>
      </p:sp>
      <p:sp>
        <p:nvSpPr>
          <p:cNvPr id="7" name="Shape 4"/>
          <p:cNvSpPr/>
          <p:nvPr/>
        </p:nvSpPr>
        <p:spPr>
          <a:xfrm>
            <a:off x="4695468" y="2685217"/>
            <a:ext cx="3584615" cy="4601051"/>
          </a:xfrm>
          <a:prstGeom prst="roundRect">
            <a:avLst>
              <a:gd name="adj" fmla="val 10331"/>
            </a:avLst>
          </a:prstGeom>
          <a:solidFill>
            <a:srgbClr val="0A081B"/>
          </a:solidFill>
          <a:ln w="30480">
            <a:solidFill>
              <a:srgbClr val="29DDDA"/>
            </a:solidFill>
            <a:prstDash val="solid"/>
          </a:ln>
        </p:spPr>
      </p:sp>
      <p:sp>
        <p:nvSpPr>
          <p:cNvPr id="8" name="Text 5"/>
          <p:cNvSpPr/>
          <p:nvPr/>
        </p:nvSpPr>
        <p:spPr>
          <a:xfrm>
            <a:off x="4972764" y="2962513"/>
            <a:ext cx="2817733" cy="342900"/>
          </a:xfrm>
          <a:prstGeom prst="rect">
            <a:avLst/>
          </a:prstGeom>
          <a:noFill/>
          <a:ln/>
        </p:spPr>
        <p:txBody>
          <a:bodyPr wrap="none" lIns="0" tIns="0" rIns="0" bIns="0" rtlCol="0" anchor="t"/>
          <a:lstStyle/>
          <a:p>
            <a:pPr marL="0" indent="0">
              <a:lnSpc>
                <a:spcPts val="2700"/>
              </a:lnSpc>
              <a:buNone/>
            </a:pPr>
            <a:r>
              <a:rPr lang="en-US" sz="2150" b="1" dirty="0">
                <a:solidFill>
                  <a:srgbClr val="E0E4E6"/>
                </a:solidFill>
                <a:latin typeface="Spline Sans" pitchFamily="34" charset="0"/>
                <a:ea typeface="Spline Sans" pitchFamily="34" charset="-122"/>
                <a:cs typeface="Spline Sans" pitchFamily="34" charset="-120"/>
              </a:rPr>
              <a:t>Future Enhancements</a:t>
            </a:r>
            <a:endParaRPr lang="en-US" sz="2150" dirty="0"/>
          </a:p>
        </p:txBody>
      </p:sp>
      <p:sp>
        <p:nvSpPr>
          <p:cNvPr id="9" name="Text 6"/>
          <p:cNvSpPr/>
          <p:nvPr/>
        </p:nvSpPr>
        <p:spPr>
          <a:xfrm>
            <a:off x="4972764" y="3453527"/>
            <a:ext cx="3030022" cy="276534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Continuous improvement is key. Future enhancements include integrating mobile applications, providing real-time tracking of trains, and personalized travel recommendations.</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Typography 182450 Vector Art at Vecteezy">
            <a:extLst>
              <a:ext uri="{FF2B5EF4-FFF2-40B4-BE49-F238E27FC236}">
                <a16:creationId xmlns:a16="http://schemas.microsoft.com/office/drawing/2014/main" id="{D60B2264-6FB0-F8CF-7F86-A7172C5BCE61}"/>
              </a:ext>
            </a:extLst>
          </p:cNvPr>
          <p:cNvPicPr>
            <a:picLocks noChangeAspect="1" noChangeArrowheads="1"/>
          </p:cNvPicPr>
          <p:nvPr/>
        </p:nvPicPr>
        <p:blipFill>
          <a:blip r:embed="rId2">
            <a:clrChange>
              <a:clrFrom>
                <a:srgbClr val="0E0E0E"/>
              </a:clrFrom>
              <a:clrTo>
                <a:srgbClr val="0E0E0E">
                  <a:alpha val="0"/>
                </a:srgbClr>
              </a:clrTo>
            </a:clrChange>
            <a:extLst>
              <a:ext uri="{28A0092B-C50C-407E-A947-70E740481C1C}">
                <a14:useLocalDpi xmlns:a14="http://schemas.microsoft.com/office/drawing/2010/main" val="0"/>
              </a:ext>
            </a:extLst>
          </a:blip>
          <a:srcRect/>
          <a:stretch>
            <a:fillRect/>
          </a:stretch>
        </p:blipFill>
        <p:spPr bwMode="auto">
          <a:xfrm>
            <a:off x="3233854" y="624469"/>
            <a:ext cx="7248292" cy="7248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681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263354" y="4213185"/>
            <a:ext cx="6367046" cy="3982350"/>
          </a:xfrm>
          <a:prstGeom prst="rect">
            <a:avLst/>
          </a:prstGeom>
        </p:spPr>
      </p:pic>
      <p:sp>
        <p:nvSpPr>
          <p:cNvPr id="3" name="Text 0"/>
          <p:cNvSpPr/>
          <p:nvPr/>
        </p:nvSpPr>
        <p:spPr>
          <a:xfrm>
            <a:off x="268010" y="475821"/>
            <a:ext cx="5278755" cy="522803"/>
          </a:xfrm>
          <a:prstGeom prst="rect">
            <a:avLst/>
          </a:prstGeom>
          <a:noFill/>
          <a:ln/>
        </p:spPr>
        <p:txBody>
          <a:bodyPr wrap="none" lIns="0" tIns="0" rIns="0" bIns="0" rtlCol="0" anchor="t"/>
          <a:lstStyle/>
          <a:p>
            <a:pPr marL="0" indent="0">
              <a:lnSpc>
                <a:spcPts val="4100"/>
              </a:lnSpc>
              <a:buNone/>
            </a:pPr>
            <a:r>
              <a:rPr lang="en-US" sz="3250" b="1" dirty="0">
                <a:solidFill>
                  <a:srgbClr val="F0FCFF"/>
                </a:solidFill>
                <a:latin typeface="Spline Sans" pitchFamily="34" charset="0"/>
                <a:ea typeface="Spline Sans" pitchFamily="34" charset="-122"/>
                <a:cs typeface="Spline Sans" pitchFamily="34" charset="-120"/>
              </a:rPr>
              <a:t>Key Features of the System</a:t>
            </a:r>
            <a:endParaRPr lang="en-US" sz="3250" dirty="0"/>
          </a:p>
        </p:txBody>
      </p:sp>
      <p:sp>
        <p:nvSpPr>
          <p:cNvPr id="4" name="Shape 1"/>
          <p:cNvSpPr/>
          <p:nvPr/>
        </p:nvSpPr>
        <p:spPr>
          <a:xfrm>
            <a:off x="115943" y="1582202"/>
            <a:ext cx="423505" cy="423505"/>
          </a:xfrm>
          <a:prstGeom prst="roundRect">
            <a:avLst>
              <a:gd name="adj" fmla="val 66669"/>
            </a:avLst>
          </a:prstGeom>
          <a:solidFill>
            <a:srgbClr val="0A081B"/>
          </a:solidFill>
          <a:ln w="22860">
            <a:solidFill>
              <a:srgbClr val="16FFBB"/>
            </a:solidFill>
            <a:prstDash val="solid"/>
          </a:ln>
        </p:spPr>
      </p:sp>
      <p:sp>
        <p:nvSpPr>
          <p:cNvPr id="5" name="Text 2"/>
          <p:cNvSpPr/>
          <p:nvPr/>
        </p:nvSpPr>
        <p:spPr>
          <a:xfrm>
            <a:off x="254235" y="1687072"/>
            <a:ext cx="108585" cy="250984"/>
          </a:xfrm>
          <a:prstGeom prst="rect">
            <a:avLst/>
          </a:prstGeom>
          <a:noFill/>
          <a:ln/>
        </p:spPr>
        <p:txBody>
          <a:bodyPr wrap="none" lIns="0" tIns="0" rIns="0" bIns="0" rtlCol="0" anchor="t"/>
          <a:lstStyle/>
          <a:p>
            <a:pPr marL="0" indent="0" algn="ctr">
              <a:lnSpc>
                <a:spcPts val="1950"/>
              </a:lnSpc>
              <a:buNone/>
            </a:pPr>
            <a:r>
              <a:rPr lang="en-US" sz="1950" b="1" dirty="0">
                <a:solidFill>
                  <a:srgbClr val="E0E4E6"/>
                </a:solidFill>
                <a:latin typeface="Spline Sans" pitchFamily="34" charset="0"/>
                <a:ea typeface="Spline Sans" pitchFamily="34" charset="-122"/>
                <a:cs typeface="Spline Sans" pitchFamily="34" charset="-120"/>
              </a:rPr>
              <a:t>1</a:t>
            </a:r>
            <a:endParaRPr lang="en-US" sz="1950" dirty="0"/>
          </a:p>
        </p:txBody>
      </p:sp>
      <p:sp>
        <p:nvSpPr>
          <p:cNvPr id="6" name="Text 3"/>
          <p:cNvSpPr/>
          <p:nvPr/>
        </p:nvSpPr>
        <p:spPr>
          <a:xfrm>
            <a:off x="778166" y="1667465"/>
            <a:ext cx="2268260" cy="261461"/>
          </a:xfrm>
          <a:prstGeom prst="rect">
            <a:avLst/>
          </a:prstGeom>
          <a:noFill/>
          <a:ln/>
        </p:spPr>
        <p:txBody>
          <a:bodyPr wrap="none" lIns="0" tIns="0" rIns="0" bIns="0" rtlCol="0" anchor="t"/>
          <a:lstStyle/>
          <a:p>
            <a:pPr marL="0" indent="0">
              <a:lnSpc>
                <a:spcPts val="2050"/>
              </a:lnSpc>
              <a:buNone/>
            </a:pPr>
            <a:r>
              <a:rPr lang="en-US" sz="1600" b="1" dirty="0">
                <a:solidFill>
                  <a:srgbClr val="E0E4E6"/>
                </a:solidFill>
                <a:latin typeface="Spline Sans" pitchFamily="34" charset="0"/>
                <a:ea typeface="Spline Sans" pitchFamily="34" charset="-122"/>
                <a:cs typeface="Spline Sans" pitchFamily="34" charset="-120"/>
              </a:rPr>
              <a:t>User-Friendly Interface</a:t>
            </a:r>
            <a:endParaRPr lang="en-US" sz="1600" dirty="0"/>
          </a:p>
        </p:txBody>
      </p:sp>
      <p:sp>
        <p:nvSpPr>
          <p:cNvPr id="7" name="Text 4"/>
          <p:cNvSpPr/>
          <p:nvPr/>
        </p:nvSpPr>
        <p:spPr>
          <a:xfrm>
            <a:off x="608917" y="2460813"/>
            <a:ext cx="3207544" cy="2107763"/>
          </a:xfrm>
          <a:prstGeom prst="rect">
            <a:avLst/>
          </a:prstGeom>
          <a:noFill/>
          <a:ln/>
        </p:spPr>
        <p:txBody>
          <a:bodyPr wrap="square" lIns="0" tIns="0" rIns="0" bIns="0" rtlCol="0" anchor="t"/>
          <a:lstStyle/>
          <a:p>
            <a:pPr marL="0" indent="0">
              <a:lnSpc>
                <a:spcPts val="2350"/>
              </a:lnSpc>
              <a:buNone/>
            </a:pPr>
            <a:r>
              <a:rPr lang="en-US" sz="1450" dirty="0">
                <a:solidFill>
                  <a:srgbClr val="E0E4E6"/>
                </a:solidFill>
                <a:latin typeface="Barlow" pitchFamily="34" charset="0"/>
                <a:ea typeface="Barlow" pitchFamily="34" charset="-122"/>
                <a:cs typeface="Barlow" pitchFamily="34" charset="-120"/>
              </a:rPr>
              <a:t>The system boasts an intuitive interface that makes it easy for users to navigate and access information. The platform provides clear instructions and guides throughout the process, ensuring a smooth and enjoyable experience.</a:t>
            </a:r>
            <a:endParaRPr lang="en-US" sz="1450" dirty="0"/>
          </a:p>
        </p:txBody>
      </p:sp>
      <p:sp>
        <p:nvSpPr>
          <p:cNvPr id="8" name="Shape 5"/>
          <p:cNvSpPr/>
          <p:nvPr/>
        </p:nvSpPr>
        <p:spPr>
          <a:xfrm>
            <a:off x="4259084" y="1621068"/>
            <a:ext cx="423505" cy="423505"/>
          </a:xfrm>
          <a:prstGeom prst="roundRect">
            <a:avLst>
              <a:gd name="adj" fmla="val 66669"/>
            </a:avLst>
          </a:prstGeom>
          <a:solidFill>
            <a:srgbClr val="0A081B"/>
          </a:solidFill>
          <a:ln w="22860">
            <a:solidFill>
              <a:srgbClr val="29DDDA"/>
            </a:solidFill>
            <a:prstDash val="solid"/>
          </a:ln>
        </p:spPr>
      </p:sp>
      <p:sp>
        <p:nvSpPr>
          <p:cNvPr id="9" name="Text 6"/>
          <p:cNvSpPr/>
          <p:nvPr/>
        </p:nvSpPr>
        <p:spPr>
          <a:xfrm>
            <a:off x="4402944" y="1726501"/>
            <a:ext cx="139541" cy="250984"/>
          </a:xfrm>
          <a:prstGeom prst="rect">
            <a:avLst/>
          </a:prstGeom>
          <a:noFill/>
          <a:ln/>
        </p:spPr>
        <p:txBody>
          <a:bodyPr wrap="none" lIns="0" tIns="0" rIns="0" bIns="0" rtlCol="0" anchor="t"/>
          <a:lstStyle/>
          <a:p>
            <a:pPr marL="0" indent="0" algn="ctr">
              <a:lnSpc>
                <a:spcPts val="1950"/>
              </a:lnSpc>
              <a:buNone/>
            </a:pPr>
            <a:r>
              <a:rPr lang="en-US" sz="1950" b="1" dirty="0">
                <a:solidFill>
                  <a:srgbClr val="E0E4E6"/>
                </a:solidFill>
                <a:latin typeface="Spline Sans" pitchFamily="34" charset="0"/>
                <a:ea typeface="Spline Sans" pitchFamily="34" charset="-122"/>
                <a:cs typeface="Spline Sans" pitchFamily="34" charset="-120"/>
              </a:rPr>
              <a:t>2</a:t>
            </a:r>
            <a:endParaRPr lang="en-US" sz="1950" dirty="0"/>
          </a:p>
        </p:txBody>
      </p:sp>
      <p:sp>
        <p:nvSpPr>
          <p:cNvPr id="10" name="Text 7"/>
          <p:cNvSpPr/>
          <p:nvPr/>
        </p:nvSpPr>
        <p:spPr>
          <a:xfrm>
            <a:off x="4827254" y="1716024"/>
            <a:ext cx="2197179" cy="261461"/>
          </a:xfrm>
          <a:prstGeom prst="rect">
            <a:avLst/>
          </a:prstGeom>
          <a:noFill/>
          <a:ln/>
        </p:spPr>
        <p:txBody>
          <a:bodyPr wrap="none" lIns="0" tIns="0" rIns="0" bIns="0" rtlCol="0" anchor="t"/>
          <a:lstStyle/>
          <a:p>
            <a:pPr marL="0" indent="0">
              <a:lnSpc>
                <a:spcPts val="2050"/>
              </a:lnSpc>
              <a:buNone/>
            </a:pPr>
            <a:r>
              <a:rPr lang="en-US" sz="1600" b="1" dirty="0">
                <a:solidFill>
                  <a:srgbClr val="E0E4E6"/>
                </a:solidFill>
                <a:latin typeface="Spline Sans" pitchFamily="34" charset="0"/>
                <a:ea typeface="Spline Sans" pitchFamily="34" charset="-122"/>
                <a:cs typeface="Spline Sans" pitchFamily="34" charset="-120"/>
              </a:rPr>
              <a:t>Real-Time Information</a:t>
            </a:r>
            <a:endParaRPr lang="en-US" sz="1600" dirty="0"/>
          </a:p>
        </p:txBody>
      </p:sp>
      <p:sp>
        <p:nvSpPr>
          <p:cNvPr id="11" name="Text 8"/>
          <p:cNvSpPr/>
          <p:nvPr/>
        </p:nvSpPr>
        <p:spPr>
          <a:xfrm>
            <a:off x="4851508" y="2599929"/>
            <a:ext cx="3207544" cy="1806654"/>
          </a:xfrm>
          <a:prstGeom prst="rect">
            <a:avLst/>
          </a:prstGeom>
          <a:noFill/>
          <a:ln/>
        </p:spPr>
        <p:txBody>
          <a:bodyPr wrap="square" lIns="0" tIns="0" rIns="0" bIns="0" rtlCol="0" anchor="t"/>
          <a:lstStyle/>
          <a:p>
            <a:pPr marL="0" indent="0">
              <a:lnSpc>
                <a:spcPts val="2350"/>
              </a:lnSpc>
              <a:buNone/>
            </a:pPr>
            <a:r>
              <a:rPr lang="en-US" sz="1450" dirty="0">
                <a:solidFill>
                  <a:srgbClr val="E0E4E6"/>
                </a:solidFill>
                <a:latin typeface="Barlow" pitchFamily="34" charset="0"/>
                <a:ea typeface="Barlow" pitchFamily="34" charset="-122"/>
                <a:cs typeface="Barlow" pitchFamily="34" charset="-120"/>
              </a:rPr>
              <a:t>Stay informed with real-time updates on train schedules, delays, and cancellations. The system provides instant access to critical information, allowing for informed decisions and reducing travel anxiety.</a:t>
            </a:r>
            <a:endParaRPr lang="en-US" sz="1450" dirty="0"/>
          </a:p>
        </p:txBody>
      </p:sp>
      <p:sp>
        <p:nvSpPr>
          <p:cNvPr id="12" name="Shape 9"/>
          <p:cNvSpPr/>
          <p:nvPr/>
        </p:nvSpPr>
        <p:spPr>
          <a:xfrm>
            <a:off x="102523" y="4990054"/>
            <a:ext cx="423505" cy="423505"/>
          </a:xfrm>
          <a:prstGeom prst="roundRect">
            <a:avLst>
              <a:gd name="adj" fmla="val 66669"/>
            </a:avLst>
          </a:prstGeom>
          <a:solidFill>
            <a:srgbClr val="0A081B"/>
          </a:solidFill>
          <a:ln w="22860">
            <a:solidFill>
              <a:srgbClr val="37A7E7"/>
            </a:solidFill>
            <a:prstDash val="solid"/>
          </a:ln>
        </p:spPr>
      </p:sp>
      <p:sp>
        <p:nvSpPr>
          <p:cNvPr id="13" name="Text 10"/>
          <p:cNvSpPr/>
          <p:nvPr/>
        </p:nvSpPr>
        <p:spPr>
          <a:xfrm>
            <a:off x="254235" y="5112976"/>
            <a:ext cx="146923" cy="250984"/>
          </a:xfrm>
          <a:prstGeom prst="rect">
            <a:avLst/>
          </a:prstGeom>
          <a:noFill/>
          <a:ln/>
        </p:spPr>
        <p:txBody>
          <a:bodyPr wrap="none" lIns="0" tIns="0" rIns="0" bIns="0" rtlCol="0" anchor="t"/>
          <a:lstStyle/>
          <a:p>
            <a:pPr marL="0" indent="0" algn="ctr">
              <a:lnSpc>
                <a:spcPts val="1950"/>
              </a:lnSpc>
              <a:buNone/>
            </a:pPr>
            <a:r>
              <a:rPr lang="en-US" sz="1950" b="1" dirty="0">
                <a:solidFill>
                  <a:srgbClr val="E0E4E6"/>
                </a:solidFill>
                <a:latin typeface="Spline Sans" pitchFamily="34" charset="0"/>
                <a:ea typeface="Spline Sans" pitchFamily="34" charset="-122"/>
                <a:cs typeface="Spline Sans" pitchFamily="34" charset="-120"/>
              </a:rPr>
              <a:t>3</a:t>
            </a:r>
            <a:endParaRPr lang="en-US" sz="1950" dirty="0"/>
          </a:p>
        </p:txBody>
      </p:sp>
      <p:sp>
        <p:nvSpPr>
          <p:cNvPr id="14" name="Text 11"/>
          <p:cNvSpPr/>
          <p:nvPr/>
        </p:nvSpPr>
        <p:spPr>
          <a:xfrm>
            <a:off x="729321" y="5065838"/>
            <a:ext cx="2512219" cy="261461"/>
          </a:xfrm>
          <a:prstGeom prst="rect">
            <a:avLst/>
          </a:prstGeom>
          <a:noFill/>
          <a:ln/>
        </p:spPr>
        <p:txBody>
          <a:bodyPr wrap="none" lIns="0" tIns="0" rIns="0" bIns="0" rtlCol="0" anchor="t"/>
          <a:lstStyle/>
          <a:p>
            <a:pPr marL="0" indent="0">
              <a:lnSpc>
                <a:spcPts val="2050"/>
              </a:lnSpc>
              <a:buNone/>
            </a:pPr>
            <a:r>
              <a:rPr lang="en-US" sz="1600" b="1" dirty="0">
                <a:solidFill>
                  <a:srgbClr val="E0E4E6"/>
                </a:solidFill>
                <a:latin typeface="Spline Sans" pitchFamily="34" charset="0"/>
                <a:ea typeface="Spline Sans" pitchFamily="34" charset="-122"/>
                <a:cs typeface="Spline Sans" pitchFamily="34" charset="-120"/>
              </a:rPr>
              <a:t>Secure Payment Gateway</a:t>
            </a:r>
            <a:endParaRPr lang="en-US" sz="1600" dirty="0"/>
          </a:p>
        </p:txBody>
      </p:sp>
      <p:sp>
        <p:nvSpPr>
          <p:cNvPr id="15" name="Text 12"/>
          <p:cNvSpPr/>
          <p:nvPr/>
        </p:nvSpPr>
        <p:spPr>
          <a:xfrm>
            <a:off x="608917" y="5871202"/>
            <a:ext cx="3207544" cy="1505545"/>
          </a:xfrm>
          <a:prstGeom prst="rect">
            <a:avLst/>
          </a:prstGeom>
          <a:noFill/>
          <a:ln/>
        </p:spPr>
        <p:txBody>
          <a:bodyPr wrap="square" lIns="0" tIns="0" rIns="0" bIns="0" rtlCol="0" anchor="t"/>
          <a:lstStyle/>
          <a:p>
            <a:pPr marL="0" indent="0">
              <a:lnSpc>
                <a:spcPts val="2350"/>
              </a:lnSpc>
              <a:buNone/>
            </a:pPr>
            <a:r>
              <a:rPr lang="en-US" sz="1450" dirty="0">
                <a:solidFill>
                  <a:srgbClr val="E0E4E6"/>
                </a:solidFill>
                <a:latin typeface="Barlow" pitchFamily="34" charset="0"/>
                <a:ea typeface="Barlow" pitchFamily="34" charset="-122"/>
                <a:cs typeface="Barlow" pitchFamily="34" charset="-120"/>
              </a:rPr>
              <a:t>The platform offers secure payment options, enabling you to purchase tickets with peace of mind. The system employs industry-standard security protocols to protect your financial data.</a:t>
            </a:r>
            <a:endParaRPr lang="en-US" sz="1450" dirty="0"/>
          </a:p>
        </p:txBody>
      </p:sp>
      <p:sp>
        <p:nvSpPr>
          <p:cNvPr id="16" name="Shape 13"/>
          <p:cNvSpPr/>
          <p:nvPr/>
        </p:nvSpPr>
        <p:spPr>
          <a:xfrm>
            <a:off x="4199757" y="4990054"/>
            <a:ext cx="423505" cy="423505"/>
          </a:xfrm>
          <a:prstGeom prst="roundRect">
            <a:avLst>
              <a:gd name="adj" fmla="val 66669"/>
            </a:avLst>
          </a:prstGeom>
          <a:solidFill>
            <a:srgbClr val="0A081B"/>
          </a:solidFill>
          <a:ln w="22860">
            <a:solidFill>
              <a:srgbClr val="091231"/>
            </a:solidFill>
            <a:prstDash val="solid"/>
          </a:ln>
        </p:spPr>
      </p:sp>
      <p:sp>
        <p:nvSpPr>
          <p:cNvPr id="17" name="Text 14"/>
          <p:cNvSpPr/>
          <p:nvPr/>
        </p:nvSpPr>
        <p:spPr>
          <a:xfrm>
            <a:off x="4329034" y="5076315"/>
            <a:ext cx="141803" cy="250984"/>
          </a:xfrm>
          <a:prstGeom prst="rect">
            <a:avLst/>
          </a:prstGeom>
          <a:noFill/>
          <a:ln/>
        </p:spPr>
        <p:txBody>
          <a:bodyPr wrap="none" lIns="0" tIns="0" rIns="0" bIns="0" rtlCol="0" anchor="t"/>
          <a:lstStyle/>
          <a:p>
            <a:pPr marL="0" indent="0" algn="ctr">
              <a:lnSpc>
                <a:spcPts val="1950"/>
              </a:lnSpc>
              <a:buNone/>
            </a:pPr>
            <a:r>
              <a:rPr lang="en-US" sz="1950" b="1" dirty="0">
                <a:solidFill>
                  <a:srgbClr val="E0E4E6"/>
                </a:solidFill>
                <a:latin typeface="Spline Sans" pitchFamily="34" charset="0"/>
                <a:ea typeface="Spline Sans" pitchFamily="34" charset="-122"/>
                <a:cs typeface="Spline Sans" pitchFamily="34" charset="-120"/>
              </a:rPr>
              <a:t>4</a:t>
            </a:r>
            <a:endParaRPr lang="en-US" sz="1950" dirty="0"/>
          </a:p>
        </p:txBody>
      </p:sp>
      <p:sp>
        <p:nvSpPr>
          <p:cNvPr id="18" name="Text 15"/>
          <p:cNvSpPr/>
          <p:nvPr/>
        </p:nvSpPr>
        <p:spPr>
          <a:xfrm>
            <a:off x="4826555" y="5071077"/>
            <a:ext cx="2401729" cy="261461"/>
          </a:xfrm>
          <a:prstGeom prst="rect">
            <a:avLst/>
          </a:prstGeom>
          <a:noFill/>
          <a:ln/>
        </p:spPr>
        <p:txBody>
          <a:bodyPr wrap="none" lIns="0" tIns="0" rIns="0" bIns="0" rtlCol="0" anchor="t"/>
          <a:lstStyle/>
          <a:p>
            <a:pPr marL="0" indent="0">
              <a:lnSpc>
                <a:spcPts val="2050"/>
              </a:lnSpc>
              <a:buNone/>
            </a:pPr>
            <a:r>
              <a:rPr lang="en-US" sz="1600" b="1" dirty="0">
                <a:solidFill>
                  <a:srgbClr val="E0E4E6"/>
                </a:solidFill>
                <a:latin typeface="Spline Sans" pitchFamily="34" charset="0"/>
                <a:ea typeface="Spline Sans" pitchFamily="34" charset="-122"/>
                <a:cs typeface="Spline Sans" pitchFamily="34" charset="-120"/>
              </a:rPr>
              <a:t>Comprehensive Support</a:t>
            </a:r>
            <a:endParaRPr lang="en-US" sz="1600" dirty="0"/>
          </a:p>
        </p:txBody>
      </p:sp>
      <p:sp>
        <p:nvSpPr>
          <p:cNvPr id="19" name="Text 16"/>
          <p:cNvSpPr/>
          <p:nvPr/>
        </p:nvSpPr>
        <p:spPr>
          <a:xfrm>
            <a:off x="4826555" y="5706578"/>
            <a:ext cx="3207544" cy="1806654"/>
          </a:xfrm>
          <a:prstGeom prst="rect">
            <a:avLst/>
          </a:prstGeom>
          <a:noFill/>
          <a:ln/>
        </p:spPr>
        <p:txBody>
          <a:bodyPr wrap="square" lIns="0" tIns="0" rIns="0" bIns="0" rtlCol="0" anchor="t"/>
          <a:lstStyle/>
          <a:p>
            <a:pPr>
              <a:lnSpc>
                <a:spcPts val="2350"/>
              </a:lnSpc>
            </a:pPr>
            <a:r>
              <a:rPr lang="en-US" sz="1450" dirty="0">
                <a:solidFill>
                  <a:srgbClr val="E0E4E6"/>
                </a:solidFill>
                <a:latin typeface="Barlow" pitchFamily="34" charset="0"/>
                <a:ea typeface="Barlow" pitchFamily="34" charset="-122"/>
                <a:cs typeface="Barlow" pitchFamily="34" charset="-120"/>
              </a:rPr>
              <a:t>The system provides comprehensive support through a questions about registration, bookings, or payments, assistance is readily available. dedicated help center, FAQs, and customer service. Whether you have </a:t>
            </a:r>
            <a:endParaRPr lang="en-US" sz="1450" dirty="0"/>
          </a:p>
        </p:txBody>
      </p:sp>
      <p:pic>
        <p:nvPicPr>
          <p:cNvPr id="23" name="Picture 22">
            <a:extLst>
              <a:ext uri="{FF2B5EF4-FFF2-40B4-BE49-F238E27FC236}">
                <a16:creationId xmlns:a16="http://schemas.microsoft.com/office/drawing/2014/main" id="{4FB44B0A-9868-208D-A5C0-A00AC27B1F2A}"/>
              </a:ext>
            </a:extLst>
          </p:cNvPr>
          <p:cNvPicPr>
            <a:picLocks noChangeAspect="1"/>
          </p:cNvPicPr>
          <p:nvPr/>
        </p:nvPicPr>
        <p:blipFill>
          <a:blip r:embed="rId4"/>
          <a:stretch>
            <a:fillRect/>
          </a:stretch>
        </p:blipFill>
        <p:spPr>
          <a:xfrm>
            <a:off x="8263352" y="132450"/>
            <a:ext cx="6367047" cy="39823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518915" y="4048545"/>
            <a:ext cx="6111486" cy="4181054"/>
          </a:xfrm>
          <a:prstGeom prst="rect">
            <a:avLst/>
          </a:prstGeom>
        </p:spPr>
      </p:pic>
      <p:sp>
        <p:nvSpPr>
          <p:cNvPr id="3" name="Text 0"/>
          <p:cNvSpPr/>
          <p:nvPr/>
        </p:nvSpPr>
        <p:spPr>
          <a:xfrm>
            <a:off x="752237" y="606862"/>
            <a:ext cx="6149816" cy="597098"/>
          </a:xfrm>
          <a:prstGeom prst="rect">
            <a:avLst/>
          </a:prstGeom>
          <a:noFill/>
          <a:ln/>
        </p:spPr>
        <p:txBody>
          <a:bodyPr wrap="none" lIns="0" tIns="0" rIns="0" bIns="0" rtlCol="0" anchor="t"/>
          <a:lstStyle/>
          <a:p>
            <a:pPr marL="0" indent="0">
              <a:lnSpc>
                <a:spcPts val="4700"/>
              </a:lnSpc>
              <a:buNone/>
            </a:pPr>
            <a:r>
              <a:rPr lang="en-US" sz="3750" b="1" dirty="0">
                <a:solidFill>
                  <a:srgbClr val="F0FCFF"/>
                </a:solidFill>
                <a:latin typeface="Spline Sans" pitchFamily="34" charset="0"/>
                <a:ea typeface="Spline Sans" pitchFamily="34" charset="-122"/>
                <a:cs typeface="Spline Sans" pitchFamily="34" charset="-120"/>
              </a:rPr>
              <a:t>User Registration and Login</a:t>
            </a:r>
            <a:endParaRPr lang="en-US" sz="3750" dirty="0"/>
          </a:p>
        </p:txBody>
      </p:sp>
      <p:sp>
        <p:nvSpPr>
          <p:cNvPr id="4" name="Shape 1"/>
          <p:cNvSpPr/>
          <p:nvPr/>
        </p:nvSpPr>
        <p:spPr>
          <a:xfrm>
            <a:off x="1059418" y="1526381"/>
            <a:ext cx="30480" cy="6096238"/>
          </a:xfrm>
          <a:prstGeom prst="roundRect">
            <a:avLst>
              <a:gd name="adj" fmla="val 1057836"/>
            </a:avLst>
          </a:prstGeom>
          <a:solidFill>
            <a:srgbClr val="FFFFFF">
              <a:alpha val="24000"/>
            </a:srgbClr>
          </a:solidFill>
          <a:ln/>
        </p:spPr>
      </p:sp>
      <p:sp>
        <p:nvSpPr>
          <p:cNvPr id="5" name="Shape 2"/>
          <p:cNvSpPr/>
          <p:nvPr/>
        </p:nvSpPr>
        <p:spPr>
          <a:xfrm>
            <a:off x="1285994" y="1994773"/>
            <a:ext cx="752237" cy="30480"/>
          </a:xfrm>
          <a:prstGeom prst="roundRect">
            <a:avLst>
              <a:gd name="adj" fmla="val 1057836"/>
            </a:avLst>
          </a:prstGeom>
          <a:solidFill>
            <a:srgbClr val="16FFBB"/>
          </a:solidFill>
          <a:ln/>
        </p:spPr>
      </p:sp>
      <p:sp>
        <p:nvSpPr>
          <p:cNvPr id="6" name="Shape 3"/>
          <p:cNvSpPr/>
          <p:nvPr/>
        </p:nvSpPr>
        <p:spPr>
          <a:xfrm>
            <a:off x="832842" y="1768197"/>
            <a:ext cx="483632" cy="483632"/>
          </a:xfrm>
          <a:prstGeom prst="roundRect">
            <a:avLst>
              <a:gd name="adj" fmla="val 66668"/>
            </a:avLst>
          </a:prstGeom>
          <a:solidFill>
            <a:srgbClr val="0A081B"/>
          </a:solidFill>
          <a:ln w="22860">
            <a:solidFill>
              <a:srgbClr val="16FFBB"/>
            </a:solidFill>
            <a:prstDash val="solid"/>
          </a:ln>
        </p:spPr>
      </p:sp>
      <p:sp>
        <p:nvSpPr>
          <p:cNvPr id="7" name="Text 4"/>
          <p:cNvSpPr/>
          <p:nvPr/>
        </p:nvSpPr>
        <p:spPr>
          <a:xfrm>
            <a:off x="1012627" y="1866662"/>
            <a:ext cx="124063" cy="286583"/>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pitchFamily="34" charset="0"/>
                <a:ea typeface="Spline Sans" pitchFamily="34" charset="-122"/>
                <a:cs typeface="Spline Sans" pitchFamily="34" charset="-120"/>
              </a:rPr>
              <a:t>1</a:t>
            </a:r>
            <a:endParaRPr lang="en-US" sz="2250" dirty="0"/>
          </a:p>
        </p:txBody>
      </p:sp>
      <p:sp>
        <p:nvSpPr>
          <p:cNvPr id="8" name="Text 5"/>
          <p:cNvSpPr/>
          <p:nvPr/>
        </p:nvSpPr>
        <p:spPr>
          <a:xfrm>
            <a:off x="2256830" y="1741289"/>
            <a:ext cx="2388275" cy="298490"/>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pitchFamily="34" charset="0"/>
                <a:ea typeface="Spline Sans" pitchFamily="34" charset="-122"/>
                <a:cs typeface="Spline Sans" pitchFamily="34" charset="-120"/>
              </a:rPr>
              <a:t>Create Account</a:t>
            </a:r>
            <a:endParaRPr lang="en-US" sz="1850" dirty="0"/>
          </a:p>
        </p:txBody>
      </p:sp>
      <p:sp>
        <p:nvSpPr>
          <p:cNvPr id="9" name="Text 6"/>
          <p:cNvSpPr/>
          <p:nvPr/>
        </p:nvSpPr>
        <p:spPr>
          <a:xfrm>
            <a:off x="2256830" y="2168723"/>
            <a:ext cx="6134933" cy="1031558"/>
          </a:xfrm>
          <a:prstGeom prst="rect">
            <a:avLst/>
          </a:prstGeom>
          <a:noFill/>
          <a:ln/>
        </p:spPr>
        <p:txBody>
          <a:bodyPr wrap="squar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New users can create an account by providing basic personal information, including name, email address, and contact details. The system securely stores this data.</a:t>
            </a:r>
            <a:endParaRPr lang="en-US" sz="1650" dirty="0"/>
          </a:p>
        </p:txBody>
      </p:sp>
      <p:sp>
        <p:nvSpPr>
          <p:cNvPr id="10" name="Shape 7"/>
          <p:cNvSpPr/>
          <p:nvPr/>
        </p:nvSpPr>
        <p:spPr>
          <a:xfrm>
            <a:off x="1285994" y="4098488"/>
            <a:ext cx="752237" cy="30480"/>
          </a:xfrm>
          <a:prstGeom prst="roundRect">
            <a:avLst>
              <a:gd name="adj" fmla="val 1057836"/>
            </a:avLst>
          </a:prstGeom>
          <a:solidFill>
            <a:srgbClr val="29DDDA"/>
          </a:solidFill>
          <a:ln/>
        </p:spPr>
      </p:sp>
      <p:sp>
        <p:nvSpPr>
          <p:cNvPr id="11" name="Shape 8"/>
          <p:cNvSpPr/>
          <p:nvPr/>
        </p:nvSpPr>
        <p:spPr>
          <a:xfrm>
            <a:off x="832842" y="3871913"/>
            <a:ext cx="483632" cy="483632"/>
          </a:xfrm>
          <a:prstGeom prst="roundRect">
            <a:avLst>
              <a:gd name="adj" fmla="val 66668"/>
            </a:avLst>
          </a:prstGeom>
          <a:solidFill>
            <a:srgbClr val="0A081B"/>
          </a:solidFill>
          <a:ln w="22860">
            <a:solidFill>
              <a:srgbClr val="29DDDA"/>
            </a:solidFill>
            <a:prstDash val="solid"/>
          </a:ln>
        </p:spPr>
      </p:sp>
      <p:sp>
        <p:nvSpPr>
          <p:cNvPr id="12" name="Text 9"/>
          <p:cNvSpPr/>
          <p:nvPr/>
        </p:nvSpPr>
        <p:spPr>
          <a:xfrm>
            <a:off x="994886" y="3970377"/>
            <a:ext cx="159425" cy="286583"/>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pitchFamily="34" charset="0"/>
                <a:ea typeface="Spline Sans" pitchFamily="34" charset="-122"/>
                <a:cs typeface="Spline Sans" pitchFamily="34" charset="-120"/>
              </a:rPr>
              <a:t>2</a:t>
            </a:r>
            <a:endParaRPr lang="en-US" sz="2250" dirty="0"/>
          </a:p>
        </p:txBody>
      </p:sp>
      <p:sp>
        <p:nvSpPr>
          <p:cNvPr id="13" name="Text 10"/>
          <p:cNvSpPr/>
          <p:nvPr/>
        </p:nvSpPr>
        <p:spPr>
          <a:xfrm>
            <a:off x="2256830" y="3845004"/>
            <a:ext cx="2388275" cy="298490"/>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pitchFamily="34" charset="0"/>
                <a:ea typeface="Spline Sans" pitchFamily="34" charset="-122"/>
                <a:cs typeface="Spline Sans" pitchFamily="34" charset="-120"/>
              </a:rPr>
              <a:t>Login Credentials</a:t>
            </a:r>
            <a:endParaRPr lang="en-US" sz="1850" dirty="0"/>
          </a:p>
        </p:txBody>
      </p:sp>
      <p:sp>
        <p:nvSpPr>
          <p:cNvPr id="14" name="Text 11"/>
          <p:cNvSpPr/>
          <p:nvPr/>
        </p:nvSpPr>
        <p:spPr>
          <a:xfrm>
            <a:off x="2256830" y="4272439"/>
            <a:ext cx="6134933" cy="1031558"/>
          </a:xfrm>
          <a:prstGeom prst="rect">
            <a:avLst/>
          </a:prstGeom>
          <a:noFill/>
          <a:ln/>
        </p:spPr>
        <p:txBody>
          <a:bodyPr wrap="squar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Once registered, users can access the system using their unique login credentials. This ensures secure access and personalized user experiences.</a:t>
            </a:r>
            <a:endParaRPr lang="en-US" sz="1650" dirty="0"/>
          </a:p>
        </p:txBody>
      </p:sp>
      <p:sp>
        <p:nvSpPr>
          <p:cNvPr id="15" name="Shape 12"/>
          <p:cNvSpPr/>
          <p:nvPr/>
        </p:nvSpPr>
        <p:spPr>
          <a:xfrm>
            <a:off x="1285994" y="6202204"/>
            <a:ext cx="752237" cy="30480"/>
          </a:xfrm>
          <a:prstGeom prst="roundRect">
            <a:avLst>
              <a:gd name="adj" fmla="val 1057836"/>
            </a:avLst>
          </a:prstGeom>
          <a:solidFill>
            <a:srgbClr val="37A7E7"/>
          </a:solidFill>
          <a:ln/>
        </p:spPr>
      </p:sp>
      <p:sp>
        <p:nvSpPr>
          <p:cNvPr id="16" name="Shape 13"/>
          <p:cNvSpPr/>
          <p:nvPr/>
        </p:nvSpPr>
        <p:spPr>
          <a:xfrm>
            <a:off x="832842" y="5975628"/>
            <a:ext cx="483632" cy="483632"/>
          </a:xfrm>
          <a:prstGeom prst="roundRect">
            <a:avLst>
              <a:gd name="adj" fmla="val 66668"/>
            </a:avLst>
          </a:prstGeom>
          <a:solidFill>
            <a:srgbClr val="0A081B"/>
          </a:solidFill>
          <a:ln w="22860">
            <a:solidFill>
              <a:srgbClr val="37A7E7"/>
            </a:solidFill>
            <a:prstDash val="solid"/>
          </a:ln>
        </p:spPr>
      </p:sp>
      <p:sp>
        <p:nvSpPr>
          <p:cNvPr id="17" name="Text 14"/>
          <p:cNvSpPr/>
          <p:nvPr/>
        </p:nvSpPr>
        <p:spPr>
          <a:xfrm>
            <a:off x="990719" y="6074093"/>
            <a:ext cx="167878" cy="286583"/>
          </a:xfrm>
          <a:prstGeom prst="rect">
            <a:avLst/>
          </a:prstGeom>
          <a:noFill/>
          <a:ln/>
        </p:spPr>
        <p:txBody>
          <a:bodyPr wrap="none" lIns="0" tIns="0" rIns="0" bIns="0" rtlCol="0" anchor="t"/>
          <a:lstStyle/>
          <a:p>
            <a:pPr marL="0" indent="0" algn="ctr">
              <a:lnSpc>
                <a:spcPts val="2250"/>
              </a:lnSpc>
              <a:buNone/>
            </a:pPr>
            <a:r>
              <a:rPr lang="en-US" sz="2250" b="1" dirty="0">
                <a:solidFill>
                  <a:srgbClr val="E0E4E6"/>
                </a:solidFill>
                <a:latin typeface="Spline Sans" pitchFamily="34" charset="0"/>
                <a:ea typeface="Spline Sans" pitchFamily="34" charset="-122"/>
                <a:cs typeface="Spline Sans" pitchFamily="34" charset="-120"/>
              </a:rPr>
              <a:t>3</a:t>
            </a:r>
            <a:endParaRPr lang="en-US" sz="2250" dirty="0"/>
          </a:p>
        </p:txBody>
      </p:sp>
      <p:sp>
        <p:nvSpPr>
          <p:cNvPr id="18" name="Text 15"/>
          <p:cNvSpPr/>
          <p:nvPr/>
        </p:nvSpPr>
        <p:spPr>
          <a:xfrm>
            <a:off x="2256830" y="5948720"/>
            <a:ext cx="2481501" cy="298490"/>
          </a:xfrm>
          <a:prstGeom prst="rect">
            <a:avLst/>
          </a:prstGeom>
          <a:noFill/>
          <a:ln/>
        </p:spPr>
        <p:txBody>
          <a:bodyPr wrap="none" lIns="0" tIns="0" rIns="0" bIns="0" rtlCol="0" anchor="t"/>
          <a:lstStyle/>
          <a:p>
            <a:pPr marL="0" indent="0" algn="l">
              <a:lnSpc>
                <a:spcPts val="2350"/>
              </a:lnSpc>
              <a:buNone/>
            </a:pPr>
            <a:r>
              <a:rPr lang="en-US" sz="1850" b="1" dirty="0">
                <a:solidFill>
                  <a:srgbClr val="E0E4E6"/>
                </a:solidFill>
                <a:latin typeface="Spline Sans" pitchFamily="34" charset="0"/>
                <a:ea typeface="Spline Sans" pitchFamily="34" charset="-122"/>
                <a:cs typeface="Spline Sans" pitchFamily="34" charset="-120"/>
              </a:rPr>
              <a:t>Account Management</a:t>
            </a:r>
            <a:endParaRPr lang="en-US" sz="1850" dirty="0"/>
          </a:p>
        </p:txBody>
      </p:sp>
      <p:sp>
        <p:nvSpPr>
          <p:cNvPr id="19" name="Text 16"/>
          <p:cNvSpPr/>
          <p:nvPr/>
        </p:nvSpPr>
        <p:spPr>
          <a:xfrm>
            <a:off x="2256830" y="6376154"/>
            <a:ext cx="6134933" cy="1031558"/>
          </a:xfrm>
          <a:prstGeom prst="rect">
            <a:avLst/>
          </a:prstGeom>
          <a:noFill/>
          <a:ln/>
        </p:spPr>
        <p:txBody>
          <a:bodyPr wrap="square" lIns="0" tIns="0" rIns="0" bIns="0" rtlCol="0" anchor="t"/>
          <a:lstStyle/>
          <a:p>
            <a:pPr marL="0" indent="0" algn="l">
              <a:lnSpc>
                <a:spcPts val="2700"/>
              </a:lnSpc>
              <a:buNone/>
            </a:pPr>
            <a:r>
              <a:rPr lang="en-US" sz="1650" dirty="0">
                <a:solidFill>
                  <a:srgbClr val="E0E4E6"/>
                </a:solidFill>
                <a:latin typeface="Barlow" pitchFamily="34" charset="0"/>
                <a:ea typeface="Barlow" pitchFamily="34" charset="-122"/>
                <a:cs typeface="Barlow" pitchFamily="34" charset="-120"/>
              </a:rPr>
              <a:t>Users can manage their account settings, update profile information, and access previous bookings and travel history. The system provides a comprehensive overview of user activity.</a:t>
            </a:r>
            <a:endParaRPr lang="en-US" sz="1650" dirty="0"/>
          </a:p>
        </p:txBody>
      </p:sp>
      <p:pic>
        <p:nvPicPr>
          <p:cNvPr id="21" name="Picture 20">
            <a:extLst>
              <a:ext uri="{FF2B5EF4-FFF2-40B4-BE49-F238E27FC236}">
                <a16:creationId xmlns:a16="http://schemas.microsoft.com/office/drawing/2014/main" id="{734D31D3-064A-5008-A87D-9039BA1A907F}"/>
              </a:ext>
            </a:extLst>
          </p:cNvPr>
          <p:cNvPicPr>
            <a:picLocks noChangeAspect="1"/>
          </p:cNvPicPr>
          <p:nvPr/>
        </p:nvPicPr>
        <p:blipFill>
          <a:blip r:embed="rId4"/>
          <a:stretch>
            <a:fillRect/>
          </a:stretch>
        </p:blipFill>
        <p:spPr>
          <a:xfrm>
            <a:off x="8518914" y="15419"/>
            <a:ext cx="6111486" cy="395495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250579" y="332825"/>
            <a:ext cx="8123515"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pitchFamily="34" charset="0"/>
                <a:ea typeface="Spline Sans" pitchFamily="34" charset="-122"/>
                <a:cs typeface="Spline Sans" pitchFamily="34" charset="-120"/>
              </a:rPr>
              <a:t>Ticket Booking and Reservation</a:t>
            </a:r>
            <a:endParaRPr lang="en-US" sz="4300" dirty="0"/>
          </a:p>
        </p:txBody>
      </p:sp>
      <p:sp>
        <p:nvSpPr>
          <p:cNvPr id="3" name="Text 1"/>
          <p:cNvSpPr/>
          <p:nvPr/>
        </p:nvSpPr>
        <p:spPr>
          <a:xfrm>
            <a:off x="310175" y="1541347"/>
            <a:ext cx="2743200" cy="342900"/>
          </a:xfrm>
          <a:prstGeom prst="rect">
            <a:avLst/>
          </a:prstGeom>
          <a:noFill/>
          <a:ln/>
        </p:spPr>
        <p:txBody>
          <a:bodyPr wrap="none" lIns="0" tIns="0" rIns="0" bIns="0" rtlCol="0" anchor="t"/>
          <a:lstStyle/>
          <a:p>
            <a:pPr marL="342900" indent="-342900">
              <a:lnSpc>
                <a:spcPts val="2700"/>
              </a:lnSpc>
              <a:buFont typeface="Wingdings" panose="05000000000000000000" pitchFamily="2" charset="2"/>
              <a:buChar char="Ø"/>
            </a:pPr>
            <a:r>
              <a:rPr lang="en-US" sz="2150" b="1" dirty="0">
                <a:solidFill>
                  <a:srgbClr val="F0FCFF"/>
                </a:solidFill>
                <a:latin typeface="Spline Sans" pitchFamily="34" charset="0"/>
                <a:ea typeface="Spline Sans" pitchFamily="34" charset="-122"/>
                <a:cs typeface="Spline Sans" pitchFamily="34" charset="-120"/>
              </a:rPr>
              <a:t>Search for Trains</a:t>
            </a:r>
            <a:endParaRPr lang="en-US" sz="2150" dirty="0"/>
          </a:p>
        </p:txBody>
      </p:sp>
      <p:sp>
        <p:nvSpPr>
          <p:cNvPr id="4" name="Text 2"/>
          <p:cNvSpPr/>
          <p:nvPr/>
        </p:nvSpPr>
        <p:spPr>
          <a:xfrm>
            <a:off x="310175" y="2161461"/>
            <a:ext cx="3898821" cy="237029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Users can search for available trains based on departure and arrival cities, date of travel, and preferred class. The system presents a list of suitable options, including train details and pricing.</a:t>
            </a:r>
            <a:endParaRPr lang="en-US" sz="1900" dirty="0"/>
          </a:p>
        </p:txBody>
      </p:sp>
      <p:sp>
        <p:nvSpPr>
          <p:cNvPr id="5" name="Text 3"/>
          <p:cNvSpPr/>
          <p:nvPr/>
        </p:nvSpPr>
        <p:spPr>
          <a:xfrm>
            <a:off x="4653387" y="1540079"/>
            <a:ext cx="2743200" cy="342900"/>
          </a:xfrm>
          <a:prstGeom prst="rect">
            <a:avLst/>
          </a:prstGeom>
          <a:noFill/>
          <a:ln/>
        </p:spPr>
        <p:txBody>
          <a:bodyPr wrap="none" lIns="0" tIns="0" rIns="0" bIns="0" rtlCol="0" anchor="t"/>
          <a:lstStyle/>
          <a:p>
            <a:pPr marL="342900" indent="-342900">
              <a:lnSpc>
                <a:spcPts val="2700"/>
              </a:lnSpc>
              <a:buFont typeface="Wingdings" panose="05000000000000000000" pitchFamily="2" charset="2"/>
              <a:buChar char="Ø"/>
            </a:pPr>
            <a:r>
              <a:rPr lang="en-US" sz="2150" b="1" dirty="0">
                <a:solidFill>
                  <a:srgbClr val="F0FCFF"/>
                </a:solidFill>
                <a:latin typeface="Spline Sans" pitchFamily="34" charset="0"/>
                <a:ea typeface="Spline Sans" pitchFamily="34" charset="-122"/>
                <a:cs typeface="Spline Sans" pitchFamily="34" charset="-120"/>
              </a:rPr>
              <a:t>Seat Selection</a:t>
            </a:r>
            <a:endParaRPr lang="en-US" sz="2150" dirty="0"/>
          </a:p>
        </p:txBody>
      </p:sp>
      <p:sp>
        <p:nvSpPr>
          <p:cNvPr id="6" name="Text 4"/>
          <p:cNvSpPr/>
          <p:nvPr/>
        </p:nvSpPr>
        <p:spPr>
          <a:xfrm>
            <a:off x="4550047" y="2313538"/>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Upon selecting a train, users can choose their desired seats based on availability and preferences. The system provides a visual map of the train layout to facilitate selection.</a:t>
            </a:r>
            <a:endParaRPr lang="en-US" sz="1900" dirty="0"/>
          </a:p>
        </p:txBody>
      </p:sp>
      <p:sp>
        <p:nvSpPr>
          <p:cNvPr id="7" name="Text 5"/>
          <p:cNvSpPr/>
          <p:nvPr/>
        </p:nvSpPr>
        <p:spPr>
          <a:xfrm>
            <a:off x="2017044" y="5086186"/>
            <a:ext cx="3370302" cy="342900"/>
          </a:xfrm>
          <a:prstGeom prst="rect">
            <a:avLst/>
          </a:prstGeom>
          <a:noFill/>
          <a:ln/>
        </p:spPr>
        <p:txBody>
          <a:bodyPr wrap="none" lIns="0" tIns="0" rIns="0" bIns="0" rtlCol="0" anchor="t"/>
          <a:lstStyle/>
          <a:p>
            <a:pPr marL="342900" indent="-342900">
              <a:lnSpc>
                <a:spcPts val="2700"/>
              </a:lnSpc>
              <a:buFont typeface="Wingdings" panose="05000000000000000000" pitchFamily="2" charset="2"/>
              <a:buChar char="Ø"/>
            </a:pPr>
            <a:r>
              <a:rPr lang="en-US" sz="2150" b="1" dirty="0">
                <a:solidFill>
                  <a:srgbClr val="F0FCFF"/>
                </a:solidFill>
                <a:latin typeface="Spline Sans" pitchFamily="34" charset="0"/>
                <a:ea typeface="Spline Sans" pitchFamily="34" charset="-122"/>
                <a:cs typeface="Spline Sans" pitchFamily="34" charset="-120"/>
              </a:rPr>
              <a:t>Confirmation and Booking</a:t>
            </a:r>
            <a:endParaRPr lang="en-US" sz="2150" dirty="0"/>
          </a:p>
        </p:txBody>
      </p:sp>
      <p:sp>
        <p:nvSpPr>
          <p:cNvPr id="8" name="Text 6"/>
          <p:cNvSpPr/>
          <p:nvPr/>
        </p:nvSpPr>
        <p:spPr>
          <a:xfrm>
            <a:off x="2362925" y="5674593"/>
            <a:ext cx="3898821"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Once the seats are selected, users confirm their booking and proceed with payment. The system generates a unique booking reference number for tracking purposes.</a:t>
            </a:r>
            <a:endParaRPr lang="en-US" sz="1900" dirty="0"/>
          </a:p>
        </p:txBody>
      </p:sp>
      <p:pic>
        <p:nvPicPr>
          <p:cNvPr id="10" name="Picture 9">
            <a:extLst>
              <a:ext uri="{FF2B5EF4-FFF2-40B4-BE49-F238E27FC236}">
                <a16:creationId xmlns:a16="http://schemas.microsoft.com/office/drawing/2014/main" id="{F11F7257-688A-30F1-52E8-8EADF2B5636A}"/>
              </a:ext>
            </a:extLst>
          </p:cNvPr>
          <p:cNvPicPr>
            <a:picLocks noChangeAspect="1"/>
          </p:cNvPicPr>
          <p:nvPr/>
        </p:nvPicPr>
        <p:blipFill>
          <a:blip r:embed="rId3"/>
          <a:stretch>
            <a:fillRect/>
          </a:stretch>
        </p:blipFill>
        <p:spPr>
          <a:xfrm>
            <a:off x="8552208" y="0"/>
            <a:ext cx="6078191" cy="82295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700612" y="4606724"/>
            <a:ext cx="5929787" cy="3622876"/>
          </a:xfrm>
          <a:prstGeom prst="rect">
            <a:avLst/>
          </a:prstGeom>
        </p:spPr>
      </p:pic>
      <p:sp>
        <p:nvSpPr>
          <p:cNvPr id="3" name="Text 0"/>
          <p:cNvSpPr/>
          <p:nvPr/>
        </p:nvSpPr>
        <p:spPr>
          <a:xfrm>
            <a:off x="775930" y="718066"/>
            <a:ext cx="4926925" cy="615791"/>
          </a:xfrm>
          <a:prstGeom prst="rect">
            <a:avLst/>
          </a:prstGeom>
          <a:noFill/>
          <a:ln/>
        </p:spPr>
        <p:txBody>
          <a:bodyPr wrap="none" lIns="0" tIns="0" rIns="0" bIns="0" rtlCol="0" anchor="t"/>
          <a:lstStyle/>
          <a:p>
            <a:pPr marL="0" indent="0">
              <a:lnSpc>
                <a:spcPts val="4800"/>
              </a:lnSpc>
              <a:buNone/>
            </a:pPr>
            <a:r>
              <a:rPr lang="en-US" sz="3850" b="1" dirty="0">
                <a:solidFill>
                  <a:srgbClr val="F0FCFF"/>
                </a:solidFill>
                <a:latin typeface="Spline Sans" pitchFamily="34" charset="0"/>
                <a:ea typeface="Spline Sans" pitchFamily="34" charset="-122"/>
                <a:cs typeface="Spline Sans" pitchFamily="34" charset="-120"/>
              </a:rPr>
              <a:t>Payment Integration</a:t>
            </a:r>
            <a:endParaRPr lang="en-US" sz="3850" dirty="0"/>
          </a:p>
        </p:txBody>
      </p:sp>
      <p:pic>
        <p:nvPicPr>
          <p:cNvPr id="4" name="Image 1" descr="preencoded.png"/>
          <p:cNvPicPr>
            <a:picLocks noChangeAspect="1"/>
          </p:cNvPicPr>
          <p:nvPr/>
        </p:nvPicPr>
        <p:blipFill>
          <a:blip r:embed="rId4"/>
          <a:stretch>
            <a:fillRect/>
          </a:stretch>
        </p:blipFill>
        <p:spPr>
          <a:xfrm>
            <a:off x="775930" y="1666399"/>
            <a:ext cx="1108472" cy="1948339"/>
          </a:xfrm>
          <a:prstGeom prst="rect">
            <a:avLst/>
          </a:prstGeom>
        </p:spPr>
      </p:pic>
      <p:sp>
        <p:nvSpPr>
          <p:cNvPr id="5" name="Text 1"/>
          <p:cNvSpPr/>
          <p:nvPr/>
        </p:nvSpPr>
        <p:spPr>
          <a:xfrm>
            <a:off x="2216944" y="1888093"/>
            <a:ext cx="2958465" cy="307896"/>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pitchFamily="34" charset="0"/>
                <a:ea typeface="Spline Sans" pitchFamily="34" charset="-122"/>
                <a:cs typeface="Spline Sans" pitchFamily="34" charset="-120"/>
              </a:rPr>
              <a:t>Secure Payment Gateway</a:t>
            </a:r>
            <a:endParaRPr lang="en-US" sz="1900" dirty="0"/>
          </a:p>
        </p:txBody>
      </p:sp>
      <p:sp>
        <p:nvSpPr>
          <p:cNvPr id="6" name="Text 2"/>
          <p:cNvSpPr/>
          <p:nvPr/>
        </p:nvSpPr>
        <p:spPr>
          <a:xfrm>
            <a:off x="2216944" y="2328982"/>
            <a:ext cx="6151126" cy="1064062"/>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The system integrates with a secure and reliable payment gateway, providing users with a variety of payment options, including credit cards, debit cards, and mobile wallets.</a:t>
            </a:r>
            <a:endParaRPr lang="en-US" sz="1700" dirty="0"/>
          </a:p>
        </p:txBody>
      </p:sp>
      <p:pic>
        <p:nvPicPr>
          <p:cNvPr id="7" name="Image 2" descr="preencoded.png"/>
          <p:cNvPicPr>
            <a:picLocks noChangeAspect="1"/>
          </p:cNvPicPr>
          <p:nvPr/>
        </p:nvPicPr>
        <p:blipFill>
          <a:blip r:embed="rId5"/>
          <a:stretch>
            <a:fillRect/>
          </a:stretch>
        </p:blipFill>
        <p:spPr>
          <a:xfrm>
            <a:off x="775930" y="3614738"/>
            <a:ext cx="1108472" cy="1948339"/>
          </a:xfrm>
          <a:prstGeom prst="rect">
            <a:avLst/>
          </a:prstGeom>
        </p:spPr>
      </p:pic>
      <p:sp>
        <p:nvSpPr>
          <p:cNvPr id="8" name="Text 3"/>
          <p:cNvSpPr/>
          <p:nvPr/>
        </p:nvSpPr>
        <p:spPr>
          <a:xfrm>
            <a:off x="2216944" y="3836432"/>
            <a:ext cx="2463403" cy="307896"/>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pitchFamily="34" charset="0"/>
                <a:ea typeface="Spline Sans" pitchFamily="34" charset="-122"/>
                <a:cs typeface="Spline Sans" pitchFamily="34" charset="-120"/>
              </a:rPr>
              <a:t>Payment Processing</a:t>
            </a:r>
            <a:endParaRPr lang="en-US" sz="1900" dirty="0"/>
          </a:p>
        </p:txBody>
      </p:sp>
      <p:sp>
        <p:nvSpPr>
          <p:cNvPr id="9" name="Text 4"/>
          <p:cNvSpPr/>
          <p:nvPr/>
        </p:nvSpPr>
        <p:spPr>
          <a:xfrm>
            <a:off x="2216944" y="4277320"/>
            <a:ext cx="6151126" cy="1064062"/>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Once the user selects their payment method, the system securely processes the transaction, ensuring safe and efficient payment handling.</a:t>
            </a:r>
            <a:endParaRPr lang="en-US" sz="1700" dirty="0"/>
          </a:p>
        </p:txBody>
      </p:sp>
      <p:pic>
        <p:nvPicPr>
          <p:cNvPr id="10" name="Image 3" descr="preencoded.png"/>
          <p:cNvPicPr>
            <a:picLocks noChangeAspect="1"/>
          </p:cNvPicPr>
          <p:nvPr/>
        </p:nvPicPr>
        <p:blipFill>
          <a:blip r:embed="rId6"/>
          <a:stretch>
            <a:fillRect/>
          </a:stretch>
        </p:blipFill>
        <p:spPr>
          <a:xfrm>
            <a:off x="775930" y="5563076"/>
            <a:ext cx="1108472" cy="1948339"/>
          </a:xfrm>
          <a:prstGeom prst="rect">
            <a:avLst/>
          </a:prstGeom>
        </p:spPr>
      </p:pic>
      <p:sp>
        <p:nvSpPr>
          <p:cNvPr id="11" name="Text 5"/>
          <p:cNvSpPr/>
          <p:nvPr/>
        </p:nvSpPr>
        <p:spPr>
          <a:xfrm>
            <a:off x="2216944" y="5784771"/>
            <a:ext cx="2613422" cy="307896"/>
          </a:xfrm>
          <a:prstGeom prst="rect">
            <a:avLst/>
          </a:prstGeom>
          <a:noFill/>
          <a:ln/>
        </p:spPr>
        <p:txBody>
          <a:bodyPr wrap="none" lIns="0" tIns="0" rIns="0" bIns="0" rtlCol="0" anchor="t"/>
          <a:lstStyle/>
          <a:p>
            <a:pPr marL="0" indent="0" algn="l">
              <a:lnSpc>
                <a:spcPts val="2400"/>
              </a:lnSpc>
              <a:buNone/>
            </a:pPr>
            <a:r>
              <a:rPr lang="en-US" sz="1900" b="1" dirty="0">
                <a:solidFill>
                  <a:srgbClr val="E0E4E6"/>
                </a:solidFill>
                <a:latin typeface="Spline Sans" pitchFamily="34" charset="0"/>
                <a:ea typeface="Spline Sans" pitchFamily="34" charset="-122"/>
                <a:cs typeface="Spline Sans" pitchFamily="34" charset="-120"/>
              </a:rPr>
              <a:t>Payment Confirmation</a:t>
            </a:r>
            <a:endParaRPr lang="en-US" sz="1900" dirty="0"/>
          </a:p>
        </p:txBody>
      </p:sp>
      <p:sp>
        <p:nvSpPr>
          <p:cNvPr id="12" name="Text 6"/>
          <p:cNvSpPr/>
          <p:nvPr/>
        </p:nvSpPr>
        <p:spPr>
          <a:xfrm>
            <a:off x="2216944" y="6225659"/>
            <a:ext cx="6151126" cy="1064062"/>
          </a:xfrm>
          <a:prstGeom prst="rect">
            <a:avLst/>
          </a:prstGeom>
          <a:noFill/>
          <a:ln/>
        </p:spPr>
        <p:txBody>
          <a:bodyPr wrap="square" lIns="0" tIns="0" rIns="0" bIns="0" rtlCol="0" anchor="t"/>
          <a:lstStyle/>
          <a:p>
            <a:pPr marL="0" indent="0" algn="l">
              <a:lnSpc>
                <a:spcPts val="2750"/>
              </a:lnSpc>
              <a:buNone/>
            </a:pPr>
            <a:r>
              <a:rPr lang="en-US" sz="1700" dirty="0">
                <a:solidFill>
                  <a:srgbClr val="E0E4E6"/>
                </a:solidFill>
                <a:latin typeface="Barlow" pitchFamily="34" charset="0"/>
                <a:ea typeface="Barlow" pitchFamily="34" charset="-122"/>
                <a:cs typeface="Barlow" pitchFamily="34" charset="-120"/>
              </a:rPr>
              <a:t>Upon successful payment, the system provides a confirmation message and generates a receipt for the transaction. Users can access and download this receipt for future reference.</a:t>
            </a:r>
            <a:endParaRPr lang="en-US" sz="1700" dirty="0"/>
          </a:p>
        </p:txBody>
      </p:sp>
      <p:pic>
        <p:nvPicPr>
          <p:cNvPr id="14" name="Picture 13">
            <a:extLst>
              <a:ext uri="{FF2B5EF4-FFF2-40B4-BE49-F238E27FC236}">
                <a16:creationId xmlns:a16="http://schemas.microsoft.com/office/drawing/2014/main" id="{CABF8F3A-A5F7-2622-B2AB-48D388A8DE08}"/>
              </a:ext>
            </a:extLst>
          </p:cNvPr>
          <p:cNvPicPr>
            <a:picLocks noChangeAspect="1"/>
          </p:cNvPicPr>
          <p:nvPr/>
        </p:nvPicPr>
        <p:blipFill>
          <a:blip r:embed="rId7"/>
          <a:stretch>
            <a:fillRect/>
          </a:stretch>
        </p:blipFill>
        <p:spPr>
          <a:xfrm>
            <a:off x="8700612" y="113378"/>
            <a:ext cx="5822065" cy="41652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29576" y="49165"/>
            <a:ext cx="7415927" cy="1371600"/>
          </a:xfrm>
          <a:prstGeom prst="rect">
            <a:avLst/>
          </a:prstGeom>
          <a:noFill/>
          <a:ln/>
        </p:spPr>
        <p:txBody>
          <a:bodyPr wrap="square" lIns="0" tIns="0" rIns="0" bIns="0" rtlCol="0" anchor="t"/>
          <a:lstStyle/>
          <a:p>
            <a:pPr marL="0" indent="0">
              <a:lnSpc>
                <a:spcPts val="5400"/>
              </a:lnSpc>
              <a:buNone/>
            </a:pPr>
            <a:r>
              <a:rPr lang="en-US" sz="4300" b="1" dirty="0">
                <a:solidFill>
                  <a:srgbClr val="F0FCFF"/>
                </a:solidFill>
                <a:latin typeface="Spline Sans" pitchFamily="34" charset="0"/>
                <a:ea typeface="Spline Sans" pitchFamily="34" charset="-122"/>
                <a:cs typeface="Spline Sans" pitchFamily="34" charset="-120"/>
              </a:rPr>
              <a:t>Passenger Information Management</a:t>
            </a:r>
            <a:endParaRPr lang="en-US" sz="4300" dirty="0"/>
          </a:p>
        </p:txBody>
      </p:sp>
      <p:sp>
        <p:nvSpPr>
          <p:cNvPr id="4" name="Shape 1"/>
          <p:cNvSpPr/>
          <p:nvPr/>
        </p:nvSpPr>
        <p:spPr>
          <a:xfrm>
            <a:off x="5552005" y="1375547"/>
            <a:ext cx="7074900" cy="2403897"/>
          </a:xfrm>
          <a:prstGeom prst="roundRect">
            <a:avLst>
              <a:gd name="adj" fmla="val 12596"/>
            </a:avLst>
          </a:prstGeom>
          <a:noFill/>
          <a:ln w="15240">
            <a:solidFill>
              <a:srgbClr val="FFFFFF">
                <a:alpha val="24000"/>
              </a:srgbClr>
            </a:solidFill>
            <a:prstDash val="solid"/>
          </a:ln>
        </p:spPr>
      </p:sp>
      <p:sp>
        <p:nvSpPr>
          <p:cNvPr id="6" name="Text 3"/>
          <p:cNvSpPr/>
          <p:nvPr/>
        </p:nvSpPr>
        <p:spPr>
          <a:xfrm>
            <a:off x="5829576" y="1442088"/>
            <a:ext cx="1963817"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Passenger Name</a:t>
            </a:r>
            <a:endParaRPr lang="en-US" sz="1900" dirty="0"/>
          </a:p>
        </p:txBody>
      </p:sp>
      <p:sp>
        <p:nvSpPr>
          <p:cNvPr id="7" name="Text 4"/>
          <p:cNvSpPr/>
          <p:nvPr/>
        </p:nvSpPr>
        <p:spPr>
          <a:xfrm>
            <a:off x="8021119" y="1438241"/>
            <a:ext cx="2641969"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Contact Information</a:t>
            </a:r>
            <a:endParaRPr lang="en-US" sz="1900" dirty="0"/>
          </a:p>
        </p:txBody>
      </p:sp>
      <p:sp>
        <p:nvSpPr>
          <p:cNvPr id="8" name="Text 5"/>
          <p:cNvSpPr/>
          <p:nvPr/>
        </p:nvSpPr>
        <p:spPr>
          <a:xfrm>
            <a:off x="10663088" y="1457510"/>
            <a:ext cx="1963817"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Ticket Details</a:t>
            </a:r>
            <a:endParaRPr lang="en-US" sz="1900" dirty="0"/>
          </a:p>
        </p:txBody>
      </p:sp>
      <p:sp>
        <p:nvSpPr>
          <p:cNvPr id="9" name="Shape 6"/>
          <p:cNvSpPr/>
          <p:nvPr/>
        </p:nvSpPr>
        <p:spPr>
          <a:xfrm>
            <a:off x="5552004" y="1889304"/>
            <a:ext cx="7074901" cy="1148851"/>
          </a:xfrm>
          <a:prstGeom prst="rect">
            <a:avLst/>
          </a:prstGeom>
          <a:solidFill>
            <a:srgbClr val="000000">
              <a:alpha val="4000"/>
            </a:srgbClr>
          </a:solidFill>
          <a:ln/>
        </p:spPr>
      </p:sp>
      <p:sp>
        <p:nvSpPr>
          <p:cNvPr id="10" name="Text 7"/>
          <p:cNvSpPr/>
          <p:nvPr/>
        </p:nvSpPr>
        <p:spPr>
          <a:xfrm>
            <a:off x="5714126" y="2103425"/>
            <a:ext cx="1963817"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Address</a:t>
            </a:r>
            <a:endParaRPr lang="en-US" sz="1900" dirty="0"/>
          </a:p>
        </p:txBody>
      </p:sp>
      <p:sp>
        <p:nvSpPr>
          <p:cNvPr id="11" name="Text 8"/>
          <p:cNvSpPr/>
          <p:nvPr/>
        </p:nvSpPr>
        <p:spPr>
          <a:xfrm>
            <a:off x="8109450" y="2006240"/>
            <a:ext cx="1960007"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Emergency Contact</a:t>
            </a:r>
            <a:endParaRPr lang="en-US" sz="1900" dirty="0"/>
          </a:p>
        </p:txBody>
      </p:sp>
      <p:sp>
        <p:nvSpPr>
          <p:cNvPr id="12" name="Text 9"/>
          <p:cNvSpPr/>
          <p:nvPr/>
        </p:nvSpPr>
        <p:spPr>
          <a:xfrm>
            <a:off x="10783653" y="2028364"/>
            <a:ext cx="1963817" cy="790099"/>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Booking Reference</a:t>
            </a:r>
            <a:endParaRPr lang="en-US" sz="1900" dirty="0"/>
          </a:p>
        </p:txBody>
      </p:sp>
      <p:sp>
        <p:nvSpPr>
          <p:cNvPr id="13" name="Shape 10"/>
          <p:cNvSpPr/>
          <p:nvPr/>
        </p:nvSpPr>
        <p:spPr>
          <a:xfrm>
            <a:off x="5555932" y="3064286"/>
            <a:ext cx="7070973" cy="715158"/>
          </a:xfrm>
          <a:prstGeom prst="rect">
            <a:avLst/>
          </a:prstGeom>
          <a:solidFill>
            <a:srgbClr val="FFFFFF">
              <a:alpha val="4000"/>
            </a:srgbClr>
          </a:solidFill>
          <a:ln/>
        </p:spPr>
      </p:sp>
      <p:sp>
        <p:nvSpPr>
          <p:cNvPr id="14" name="Text 11"/>
          <p:cNvSpPr/>
          <p:nvPr/>
        </p:nvSpPr>
        <p:spPr>
          <a:xfrm>
            <a:off x="5714125" y="3156863"/>
            <a:ext cx="1963817"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Date of Birth</a:t>
            </a:r>
            <a:endParaRPr lang="en-US" sz="1900" dirty="0"/>
          </a:p>
        </p:txBody>
      </p:sp>
      <p:sp>
        <p:nvSpPr>
          <p:cNvPr id="15" name="Text 12"/>
          <p:cNvSpPr/>
          <p:nvPr/>
        </p:nvSpPr>
        <p:spPr>
          <a:xfrm>
            <a:off x="8021119" y="3156863"/>
            <a:ext cx="1960007"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Travel History</a:t>
            </a:r>
            <a:endParaRPr lang="en-US" sz="1900" dirty="0"/>
          </a:p>
        </p:txBody>
      </p:sp>
      <p:sp>
        <p:nvSpPr>
          <p:cNvPr id="16" name="Text 13"/>
          <p:cNvSpPr/>
          <p:nvPr/>
        </p:nvSpPr>
        <p:spPr>
          <a:xfrm>
            <a:off x="10663087" y="3177215"/>
            <a:ext cx="1963817" cy="395049"/>
          </a:xfrm>
          <a:prstGeom prst="rect">
            <a:avLst/>
          </a:prstGeom>
          <a:noFill/>
          <a:ln/>
        </p:spPr>
        <p:txBody>
          <a:bodyPr wrap="non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Seat Number</a:t>
            </a:r>
            <a:endParaRPr lang="en-US" sz="1900" dirty="0"/>
          </a:p>
        </p:txBody>
      </p:sp>
      <p:pic>
        <p:nvPicPr>
          <p:cNvPr id="18" name="Picture 17">
            <a:extLst>
              <a:ext uri="{FF2B5EF4-FFF2-40B4-BE49-F238E27FC236}">
                <a16:creationId xmlns:a16="http://schemas.microsoft.com/office/drawing/2014/main" id="{5724E3C3-0D31-985C-7451-41856457999B}"/>
              </a:ext>
            </a:extLst>
          </p:cNvPr>
          <p:cNvPicPr>
            <a:picLocks noChangeAspect="1"/>
          </p:cNvPicPr>
          <p:nvPr/>
        </p:nvPicPr>
        <p:blipFill>
          <a:blip r:embed="rId4"/>
          <a:stretch>
            <a:fillRect/>
          </a:stretch>
        </p:blipFill>
        <p:spPr>
          <a:xfrm>
            <a:off x="5486401" y="4078880"/>
            <a:ext cx="9144000" cy="42175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252776"/>
            <a:ext cx="7319486"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pitchFamily="34" charset="0"/>
                <a:ea typeface="Spline Sans" pitchFamily="34" charset="-122"/>
                <a:cs typeface="Spline Sans" pitchFamily="34" charset="-120"/>
              </a:rPr>
              <a:t>Ticket Download and Details</a:t>
            </a:r>
            <a:endParaRPr lang="en-US" sz="4300" dirty="0"/>
          </a:p>
        </p:txBody>
      </p:sp>
      <p:sp>
        <p:nvSpPr>
          <p:cNvPr id="3" name="Text 1"/>
          <p:cNvSpPr/>
          <p:nvPr/>
        </p:nvSpPr>
        <p:spPr>
          <a:xfrm>
            <a:off x="864037" y="2531031"/>
            <a:ext cx="6150054"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Users can easily download their tickets after completing the booking process. The system allows for multiple download formats, including PDF and mobile-friendly versions. Users can access their tickets through their account dashboard or receive them via email.</a:t>
            </a:r>
            <a:endParaRPr lang="en-US" sz="1900" dirty="0"/>
          </a:p>
        </p:txBody>
      </p:sp>
      <p:sp>
        <p:nvSpPr>
          <p:cNvPr id="4" name="Text 2"/>
          <p:cNvSpPr/>
          <p:nvPr/>
        </p:nvSpPr>
        <p:spPr>
          <a:xfrm>
            <a:off x="864037" y="4728448"/>
            <a:ext cx="6150054" cy="197524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Each ticket includes essential travel details such as passenger information, booking reference number, train details, date and time of travel, and seat number. This comprehensive information ensures a smooth and hassle-free travel experience.</a:t>
            </a:r>
            <a:endParaRPr lang="en-US" sz="1900" dirty="0"/>
          </a:p>
        </p:txBody>
      </p:sp>
      <p:pic>
        <p:nvPicPr>
          <p:cNvPr id="5" name="Image 0" descr="preencoded.png"/>
          <p:cNvPicPr>
            <a:picLocks noChangeAspect="1"/>
          </p:cNvPicPr>
          <p:nvPr/>
        </p:nvPicPr>
        <p:blipFill>
          <a:blip r:embed="rId3"/>
          <a:stretch>
            <a:fillRect/>
          </a:stretch>
        </p:blipFill>
        <p:spPr>
          <a:xfrm>
            <a:off x="8089197" y="4193964"/>
            <a:ext cx="6541203" cy="4035636"/>
          </a:xfrm>
          <a:prstGeom prst="rect">
            <a:avLst/>
          </a:prstGeom>
        </p:spPr>
      </p:pic>
      <p:pic>
        <p:nvPicPr>
          <p:cNvPr id="7" name="Picture 6">
            <a:extLst>
              <a:ext uri="{FF2B5EF4-FFF2-40B4-BE49-F238E27FC236}">
                <a16:creationId xmlns:a16="http://schemas.microsoft.com/office/drawing/2014/main" id="{53D6D193-8E99-B2D4-5866-82960CC8E51E}"/>
              </a:ext>
            </a:extLst>
          </p:cNvPr>
          <p:cNvPicPr>
            <a:picLocks noChangeAspect="1"/>
          </p:cNvPicPr>
          <p:nvPr/>
        </p:nvPicPr>
        <p:blipFill>
          <a:blip r:embed="rId4"/>
          <a:stretch>
            <a:fillRect/>
          </a:stretch>
        </p:blipFill>
        <p:spPr>
          <a:xfrm>
            <a:off x="8089197" y="122351"/>
            <a:ext cx="6460118" cy="39132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685681"/>
            <a:ext cx="5486400" cy="685800"/>
          </a:xfrm>
          <a:prstGeom prst="rect">
            <a:avLst/>
          </a:prstGeom>
          <a:noFill/>
          <a:ln/>
        </p:spPr>
        <p:txBody>
          <a:bodyPr wrap="none" lIns="0" tIns="0" rIns="0" bIns="0" rtlCol="0" anchor="t"/>
          <a:lstStyle/>
          <a:p>
            <a:pPr marL="0" indent="0">
              <a:lnSpc>
                <a:spcPts val="5400"/>
              </a:lnSpc>
              <a:buNone/>
            </a:pPr>
            <a:r>
              <a:rPr lang="en-US" sz="4300" b="1" dirty="0">
                <a:solidFill>
                  <a:srgbClr val="F0FCFF"/>
                </a:solidFill>
                <a:latin typeface="Spline Sans" pitchFamily="34" charset="0"/>
                <a:ea typeface="Spline Sans" pitchFamily="34" charset="-122"/>
                <a:cs typeface="Spline Sans" pitchFamily="34" charset="-120"/>
              </a:rPr>
              <a:t>Queries</a:t>
            </a:r>
            <a:endParaRPr lang="en-US" sz="4300" dirty="0"/>
          </a:p>
        </p:txBody>
      </p:sp>
      <p:sp>
        <p:nvSpPr>
          <p:cNvPr id="3" name="Text 1"/>
          <p:cNvSpPr/>
          <p:nvPr/>
        </p:nvSpPr>
        <p:spPr>
          <a:xfrm>
            <a:off x="864037" y="1963936"/>
            <a:ext cx="6150054" cy="276534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online railway registration system provides a dedicated query section to address user inquiries. Users can submit questions about ticket bookings, payment methods, travel regulations, and other system-related issues. The system offers a variety of methods for submitting queries, including online forms, email, and live chat.</a:t>
            </a:r>
            <a:endParaRPr lang="en-US" sz="1900" dirty="0"/>
          </a:p>
        </p:txBody>
      </p:sp>
      <p:sp>
        <p:nvSpPr>
          <p:cNvPr id="4" name="Text 2"/>
          <p:cNvSpPr/>
          <p:nvPr/>
        </p:nvSpPr>
        <p:spPr>
          <a:xfrm>
            <a:off x="864037" y="4951452"/>
            <a:ext cx="6150054" cy="2370296"/>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system features a comprehensive knowledge base that provides answers to frequently asked questions (FAQs). Users can search the FAQs for quick and convenient solutions to common issues. In addition to FAQs, the system also provides a directory of contact information for customer support representatives.</a:t>
            </a:r>
            <a:endParaRPr lang="en-US" sz="1900" dirty="0"/>
          </a:p>
        </p:txBody>
      </p:sp>
      <p:pic>
        <p:nvPicPr>
          <p:cNvPr id="5" name="Image 0" descr="preencoded.png"/>
          <p:cNvPicPr>
            <a:picLocks noChangeAspect="1"/>
          </p:cNvPicPr>
          <p:nvPr/>
        </p:nvPicPr>
        <p:blipFill>
          <a:blip r:embed="rId3"/>
          <a:stretch>
            <a:fillRect/>
          </a:stretch>
        </p:blipFill>
        <p:spPr>
          <a:xfrm>
            <a:off x="8384137" y="3955867"/>
            <a:ext cx="6246263" cy="4273734"/>
          </a:xfrm>
          <a:prstGeom prst="rect">
            <a:avLst/>
          </a:prstGeom>
        </p:spPr>
      </p:pic>
      <p:pic>
        <p:nvPicPr>
          <p:cNvPr id="7" name="Picture 6">
            <a:extLst>
              <a:ext uri="{FF2B5EF4-FFF2-40B4-BE49-F238E27FC236}">
                <a16:creationId xmlns:a16="http://schemas.microsoft.com/office/drawing/2014/main" id="{438ACB33-0CCA-E080-78B0-C38880927A42}"/>
              </a:ext>
            </a:extLst>
          </p:cNvPr>
          <p:cNvPicPr>
            <a:picLocks noChangeAspect="1"/>
          </p:cNvPicPr>
          <p:nvPr/>
        </p:nvPicPr>
        <p:blipFill>
          <a:blip r:embed="rId4"/>
          <a:stretch>
            <a:fillRect/>
          </a:stretch>
        </p:blipFill>
        <p:spPr>
          <a:xfrm>
            <a:off x="8384137" y="370390"/>
            <a:ext cx="6246263" cy="33613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9366" y="795695"/>
            <a:ext cx="4585335" cy="507444"/>
          </a:xfrm>
          <a:prstGeom prst="rect">
            <a:avLst/>
          </a:prstGeom>
          <a:noFill/>
          <a:ln/>
        </p:spPr>
        <p:txBody>
          <a:bodyPr wrap="none" lIns="0" tIns="0" rIns="0" bIns="0" rtlCol="0" anchor="t"/>
          <a:lstStyle/>
          <a:p>
            <a:pPr marL="0" indent="0">
              <a:lnSpc>
                <a:spcPts val="3950"/>
              </a:lnSpc>
              <a:buNone/>
            </a:pPr>
            <a:r>
              <a:rPr lang="en-US" sz="3150" b="1" dirty="0">
                <a:solidFill>
                  <a:srgbClr val="F0FCFF"/>
                </a:solidFill>
                <a:latin typeface="Spline Sans" pitchFamily="34" charset="0"/>
                <a:ea typeface="Spline Sans" pitchFamily="34" charset="-122"/>
                <a:cs typeface="Spline Sans" pitchFamily="34" charset="-120"/>
              </a:rPr>
              <a:t>Reporting and Analytics</a:t>
            </a:r>
            <a:endParaRPr lang="en-US" sz="3150" dirty="0"/>
          </a:p>
        </p:txBody>
      </p:sp>
      <p:pic>
        <p:nvPicPr>
          <p:cNvPr id="4" name="Image 1" descr="preencoded.png"/>
          <p:cNvPicPr>
            <a:picLocks noChangeAspect="1"/>
          </p:cNvPicPr>
          <p:nvPr/>
        </p:nvPicPr>
        <p:blipFill>
          <a:blip r:embed="rId4"/>
          <a:stretch>
            <a:fillRect/>
          </a:stretch>
        </p:blipFill>
        <p:spPr>
          <a:xfrm>
            <a:off x="639366" y="1577102"/>
            <a:ext cx="456605" cy="456605"/>
          </a:xfrm>
          <a:prstGeom prst="rect">
            <a:avLst/>
          </a:prstGeom>
        </p:spPr>
      </p:pic>
      <p:sp>
        <p:nvSpPr>
          <p:cNvPr id="5" name="Text 1"/>
          <p:cNvSpPr/>
          <p:nvPr/>
        </p:nvSpPr>
        <p:spPr>
          <a:xfrm>
            <a:off x="639366" y="2216348"/>
            <a:ext cx="2029778" cy="253722"/>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pitchFamily="34" charset="0"/>
                <a:ea typeface="Spline Sans" pitchFamily="34" charset="-122"/>
                <a:cs typeface="Spline Sans" pitchFamily="34" charset="-120"/>
              </a:rPr>
              <a:t>Booking Trends</a:t>
            </a:r>
            <a:endParaRPr lang="en-US" sz="1550" dirty="0"/>
          </a:p>
        </p:txBody>
      </p:sp>
      <p:sp>
        <p:nvSpPr>
          <p:cNvPr id="6" name="Text 2"/>
          <p:cNvSpPr/>
          <p:nvPr/>
        </p:nvSpPr>
        <p:spPr>
          <a:xfrm>
            <a:off x="639366" y="2579608"/>
            <a:ext cx="7865269" cy="584359"/>
          </a:xfrm>
          <a:prstGeom prst="rect">
            <a:avLst/>
          </a:prstGeom>
          <a:noFill/>
          <a:ln/>
        </p:spPr>
        <p:txBody>
          <a:bodyPr wrap="square" lIns="0" tIns="0" rIns="0" bIns="0" rtlCol="0" anchor="t"/>
          <a:lstStyle/>
          <a:p>
            <a:pPr marL="0" indent="0" algn="l">
              <a:lnSpc>
                <a:spcPts val="2300"/>
              </a:lnSpc>
              <a:buNone/>
            </a:pPr>
            <a:r>
              <a:rPr lang="en-US" sz="1400" dirty="0">
                <a:solidFill>
                  <a:srgbClr val="E0E4E6"/>
                </a:solidFill>
                <a:latin typeface="Barlow" pitchFamily="34" charset="0"/>
                <a:ea typeface="Barlow" pitchFamily="34" charset="-122"/>
                <a:cs typeface="Barlow" pitchFamily="34" charset="-120"/>
              </a:rPr>
              <a:t>The system provides detailed insights into booking trends, including popular routes, travel dates, and passenger demographics. This data helps optimize services and enhance customer experience.</a:t>
            </a:r>
            <a:endParaRPr lang="en-US" sz="1400" dirty="0"/>
          </a:p>
        </p:txBody>
      </p:sp>
      <p:pic>
        <p:nvPicPr>
          <p:cNvPr id="7" name="Image 2" descr="preencoded.png"/>
          <p:cNvPicPr>
            <a:picLocks noChangeAspect="1"/>
          </p:cNvPicPr>
          <p:nvPr/>
        </p:nvPicPr>
        <p:blipFill>
          <a:blip r:embed="rId5"/>
          <a:stretch>
            <a:fillRect/>
          </a:stretch>
        </p:blipFill>
        <p:spPr>
          <a:xfrm>
            <a:off x="639366" y="3712012"/>
            <a:ext cx="456605" cy="456605"/>
          </a:xfrm>
          <a:prstGeom prst="rect">
            <a:avLst/>
          </a:prstGeom>
        </p:spPr>
      </p:pic>
      <p:sp>
        <p:nvSpPr>
          <p:cNvPr id="8" name="Text 3"/>
          <p:cNvSpPr/>
          <p:nvPr/>
        </p:nvSpPr>
        <p:spPr>
          <a:xfrm>
            <a:off x="639366" y="4351258"/>
            <a:ext cx="2029778" cy="253722"/>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pitchFamily="34" charset="0"/>
                <a:ea typeface="Spline Sans" pitchFamily="34" charset="-122"/>
                <a:cs typeface="Spline Sans" pitchFamily="34" charset="-120"/>
              </a:rPr>
              <a:t>Revenue Analysis</a:t>
            </a:r>
            <a:endParaRPr lang="en-US" sz="1550" dirty="0"/>
          </a:p>
        </p:txBody>
      </p:sp>
      <p:sp>
        <p:nvSpPr>
          <p:cNvPr id="9" name="Text 4"/>
          <p:cNvSpPr/>
          <p:nvPr/>
        </p:nvSpPr>
        <p:spPr>
          <a:xfrm>
            <a:off x="639366" y="4714518"/>
            <a:ext cx="7865269" cy="584359"/>
          </a:xfrm>
          <a:prstGeom prst="rect">
            <a:avLst/>
          </a:prstGeom>
          <a:noFill/>
          <a:ln/>
        </p:spPr>
        <p:txBody>
          <a:bodyPr wrap="square" lIns="0" tIns="0" rIns="0" bIns="0" rtlCol="0" anchor="t"/>
          <a:lstStyle/>
          <a:p>
            <a:pPr marL="0" indent="0" algn="l">
              <a:lnSpc>
                <a:spcPts val="2300"/>
              </a:lnSpc>
              <a:buNone/>
            </a:pPr>
            <a:r>
              <a:rPr lang="en-US" sz="1400" dirty="0">
                <a:solidFill>
                  <a:srgbClr val="E0E4E6"/>
                </a:solidFill>
                <a:latin typeface="Barlow" pitchFamily="34" charset="0"/>
                <a:ea typeface="Barlow" pitchFamily="34" charset="-122"/>
                <a:cs typeface="Barlow" pitchFamily="34" charset="-120"/>
              </a:rPr>
              <a:t>The system generates reports on revenue generated from ticket sales, enabling the railway authorities to track profitability, identify peak seasons, and plan future strategies.</a:t>
            </a:r>
            <a:endParaRPr lang="en-US" sz="1400" dirty="0"/>
          </a:p>
        </p:txBody>
      </p:sp>
      <p:pic>
        <p:nvPicPr>
          <p:cNvPr id="10" name="Image 3" descr="preencoded.png"/>
          <p:cNvPicPr>
            <a:picLocks noChangeAspect="1"/>
          </p:cNvPicPr>
          <p:nvPr/>
        </p:nvPicPr>
        <p:blipFill>
          <a:blip r:embed="rId6"/>
          <a:stretch>
            <a:fillRect/>
          </a:stretch>
        </p:blipFill>
        <p:spPr>
          <a:xfrm>
            <a:off x="639366" y="5846921"/>
            <a:ext cx="456605" cy="456605"/>
          </a:xfrm>
          <a:prstGeom prst="rect">
            <a:avLst/>
          </a:prstGeom>
        </p:spPr>
      </p:pic>
      <p:sp>
        <p:nvSpPr>
          <p:cNvPr id="11" name="Text 5"/>
          <p:cNvSpPr/>
          <p:nvPr/>
        </p:nvSpPr>
        <p:spPr>
          <a:xfrm>
            <a:off x="639366" y="6486168"/>
            <a:ext cx="2029778" cy="253722"/>
          </a:xfrm>
          <a:prstGeom prst="rect">
            <a:avLst/>
          </a:prstGeom>
          <a:noFill/>
          <a:ln/>
        </p:spPr>
        <p:txBody>
          <a:bodyPr wrap="none" lIns="0" tIns="0" rIns="0" bIns="0" rtlCol="0" anchor="t"/>
          <a:lstStyle/>
          <a:p>
            <a:pPr marL="0" indent="0" algn="l">
              <a:lnSpc>
                <a:spcPts val="1950"/>
              </a:lnSpc>
              <a:buNone/>
            </a:pPr>
            <a:r>
              <a:rPr lang="en-US" sz="1550" b="1" dirty="0">
                <a:solidFill>
                  <a:srgbClr val="E0E4E6"/>
                </a:solidFill>
                <a:latin typeface="Spline Sans" pitchFamily="34" charset="0"/>
                <a:ea typeface="Spline Sans" pitchFamily="34" charset="-122"/>
                <a:cs typeface="Spline Sans" pitchFamily="34" charset="-120"/>
              </a:rPr>
              <a:t>Customer Feedback</a:t>
            </a:r>
            <a:endParaRPr lang="en-US" sz="1550" dirty="0"/>
          </a:p>
        </p:txBody>
      </p:sp>
      <p:sp>
        <p:nvSpPr>
          <p:cNvPr id="12" name="Text 6"/>
          <p:cNvSpPr/>
          <p:nvPr/>
        </p:nvSpPr>
        <p:spPr>
          <a:xfrm>
            <a:off x="639366" y="6849428"/>
            <a:ext cx="7865269" cy="584359"/>
          </a:xfrm>
          <a:prstGeom prst="rect">
            <a:avLst/>
          </a:prstGeom>
          <a:noFill/>
          <a:ln/>
        </p:spPr>
        <p:txBody>
          <a:bodyPr wrap="square" lIns="0" tIns="0" rIns="0" bIns="0" rtlCol="0" anchor="t"/>
          <a:lstStyle/>
          <a:p>
            <a:pPr marL="0" indent="0" algn="l">
              <a:lnSpc>
                <a:spcPts val="2300"/>
              </a:lnSpc>
              <a:buNone/>
            </a:pPr>
            <a:r>
              <a:rPr lang="en-US" sz="1400" dirty="0">
                <a:solidFill>
                  <a:srgbClr val="E0E4E6"/>
                </a:solidFill>
                <a:latin typeface="Barlow" pitchFamily="34" charset="0"/>
                <a:ea typeface="Barlow" pitchFamily="34" charset="-122"/>
                <a:cs typeface="Barlow" pitchFamily="34" charset="-120"/>
              </a:rPr>
              <a:t>The system gathers and analyzes customer feedback to identify areas for improvement and enhance user satisfaction. This data helps ensure a positive and seamless travel experience.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915</Words>
  <Application>Microsoft Office PowerPoint</Application>
  <PresentationFormat>Custom</PresentationFormat>
  <Paragraphs>86</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Spline Sans</vt:lpstr>
      <vt:lpstr>Wingdings</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Sandhya Nagalla</cp:lastModifiedBy>
  <cp:revision>6</cp:revision>
  <dcterms:created xsi:type="dcterms:W3CDTF">2024-09-22T08:41:07Z</dcterms:created>
  <dcterms:modified xsi:type="dcterms:W3CDTF">2024-11-22T03:00:53Z</dcterms:modified>
</cp:coreProperties>
</file>